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Lst>
  <p:sldSz cy="10287000" cx="18288000"/>
  <p:notesSz cx="6858000" cy="9144000"/>
  <p:embeddedFontLst>
    <p:embeddedFont>
      <p:font typeface="Cormorant Garamond"/>
      <p:bold r:id="rId49"/>
      <p:boldItalic r:id="rId50"/>
    </p:embeddedFont>
    <p:embeddedFont>
      <p:font typeface="Quicksand"/>
      <p:regular r:id="rId51"/>
      <p:bold r:id="rId52"/>
    </p:embeddedFont>
    <p:embeddedFont>
      <p:font typeface="Quattrocento Sans"/>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57" roundtripDataSignature="AMtx7mgVg3kzukFZ3WDx4uLzp+QDmbNb+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FCF273E-5765-4A9A-A117-FE5ADA87A3F0}">
  <a:tblStyle styleId="{DFCF273E-5765-4A9A-A117-FE5ADA87A3F0}"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64CB7BBE-44B8-4111-A378-CC7A7606191D}"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C3CD597E-FE7F-49CA-ACB7-E39E8F66A33C}" styleName="Table_2">
    <a:wholeTbl>
      <a:tcTxStyle>
        <a:font>
          <a:latin typeface="Arial"/>
          <a:ea typeface="Arial"/>
          <a:cs typeface="Arial"/>
        </a:font>
        <a:srgbClr val="000000"/>
      </a:tcTxStyle>
      <a:tcStyle>
        <a:tcBdr>
          <a:left>
            <a:ln cap="flat" cmpd="sng">
              <a:solidFill>
                <a:srgbClr val="808080"/>
              </a:solidFill>
              <a:prstDash val="solid"/>
              <a:round/>
              <a:headEnd len="sm" w="sm" type="none"/>
              <a:tailEnd len="sm" w="sm" type="none"/>
            </a:ln>
          </a:left>
          <a:right>
            <a:ln cap="flat" cmpd="sng">
              <a:solidFill>
                <a:srgbClr val="808080"/>
              </a:solidFill>
              <a:prstDash val="solid"/>
              <a:round/>
              <a:headEnd len="sm" w="sm" type="none"/>
              <a:tailEnd len="sm" w="sm" type="none"/>
            </a:ln>
          </a:right>
          <a:top>
            <a:ln cap="flat" cmpd="sng">
              <a:solidFill>
                <a:srgbClr val="808080"/>
              </a:solidFill>
              <a:prstDash val="solid"/>
              <a:round/>
              <a:headEnd len="sm" w="sm" type="none"/>
              <a:tailEnd len="sm" w="sm" type="none"/>
            </a:ln>
          </a:top>
          <a:bottom>
            <a:ln cap="flat" cmpd="sng">
              <a:solidFill>
                <a:srgbClr val="808080"/>
              </a:solidFill>
              <a:prstDash val="solid"/>
              <a:round/>
              <a:headEnd len="sm" w="sm" type="none"/>
              <a:tailEnd len="sm" w="sm" type="none"/>
            </a:ln>
          </a:bottom>
          <a:insideH>
            <a:ln cap="flat" cmpd="sng">
              <a:solidFill>
                <a:srgbClr val="808080"/>
              </a:solidFill>
              <a:prstDash val="solid"/>
              <a:round/>
              <a:headEnd len="sm" w="sm" type="none"/>
              <a:tailEnd len="sm" w="sm" type="none"/>
            </a:ln>
          </a:insideH>
          <a:insideV>
            <a:ln cap="flat" cmpd="sng">
              <a:solidFill>
                <a:srgbClr val="80808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73C3311F-F568-4A5A-B344-F11D5FF7CCF7}" styleName="Table_3">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75B5333A-0BBB-46BA-8074-924D6AF295F2}" styleName="Table_4">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font" Target="fonts/CormorantGaramond-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Quicksand-regular.fntdata"/><Relationship Id="rId50" Type="http://schemas.openxmlformats.org/officeDocument/2006/relationships/font" Target="fonts/CormorantGaramond-boldItalic.fntdata"/><Relationship Id="rId53" Type="http://schemas.openxmlformats.org/officeDocument/2006/relationships/font" Target="fonts/QuattrocentoSans-regular.fntdata"/><Relationship Id="rId52" Type="http://schemas.openxmlformats.org/officeDocument/2006/relationships/font" Target="fonts/Quicksand-bold.fntdata"/><Relationship Id="rId11" Type="http://schemas.openxmlformats.org/officeDocument/2006/relationships/slide" Target="slides/slide5.xml"/><Relationship Id="rId55" Type="http://schemas.openxmlformats.org/officeDocument/2006/relationships/font" Target="fonts/QuattrocentoSans-italic.fntdata"/><Relationship Id="rId10" Type="http://schemas.openxmlformats.org/officeDocument/2006/relationships/slide" Target="slides/slide4.xml"/><Relationship Id="rId54" Type="http://schemas.openxmlformats.org/officeDocument/2006/relationships/font" Target="fonts/QuattrocentoSans-bold.fntdata"/><Relationship Id="rId13" Type="http://schemas.openxmlformats.org/officeDocument/2006/relationships/slide" Target="slides/slide7.xml"/><Relationship Id="rId57" Type="http://customschemas.google.com/relationships/presentationmetadata" Target="metadata"/><Relationship Id="rId12" Type="http://schemas.openxmlformats.org/officeDocument/2006/relationships/slide" Target="slides/slide6.xml"/><Relationship Id="rId56" Type="http://schemas.openxmlformats.org/officeDocument/2006/relationships/font" Target="fonts/QuattrocentoSans-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5f826cb6dd_2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35f826cb6dd_2_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5f826cb6dd_2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35f826cb6dd_2_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5f826cb6dd_2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35f826cb6dd_2_1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5fbfd681e3_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5fbfd681e3_8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5f90991f65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35f90991f65_1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5fbfd681e3_5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5fbfd681e3_5_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5fbfd681e3_2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5fbfd681e3_2_1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5f90991f65_1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35f90991f65_1_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5fbfd681e3_2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5fbfd681e3_2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5f90991f65_1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5f90991f65_1_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5f90991f65_1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35f90991f65_1_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5fbfd681e3_2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35fbfd681e3_2_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5f90991f65_1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35f90991f65_1_10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5f90991f65_1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35f90991f65_1_10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5f90991f65_1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5f90991f65_1_1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5f90991f65_1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35f90991f65_1_1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5f90991f65_1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35f90991f65_1_14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5f90991f65_1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35f90991f65_1_1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5f90991f65_1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35f90991f65_1_1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5fbfd681e3_5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35fbfd681e3_5_7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5fbfd681e3_5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35fbfd681e3_5_8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35fbfd681e3_5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35fbfd681e3_5_6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5fbfd681e3_2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35fbfd681e3_2_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5fbfd681e3_2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35fbfd681e3_2_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5b7a0aaed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35b7a0aaed5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5fbfd681e3_3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35fbfd681e3_3_9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5fbfd681e3_8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35fbfd681e3_8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g35f826cb6dd_2_12"/>
          <p:cNvSpPr txBox="1"/>
          <p:nvPr>
            <p:ph type="ctrTitle"/>
          </p:nvPr>
        </p:nvSpPr>
        <p:spPr>
          <a:xfrm>
            <a:off x="623417" y="1489150"/>
            <a:ext cx="17041200" cy="41052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10400"/>
              <a:buNone/>
              <a:defRPr sz="10400"/>
            </a:lvl1pPr>
            <a:lvl2pPr lvl="1" algn="ctr">
              <a:spcBef>
                <a:spcPts val="0"/>
              </a:spcBef>
              <a:spcAft>
                <a:spcPts val="0"/>
              </a:spcAft>
              <a:buSzPts val="10400"/>
              <a:buNone/>
              <a:defRPr sz="10400"/>
            </a:lvl2pPr>
            <a:lvl3pPr lvl="2" algn="ctr">
              <a:spcBef>
                <a:spcPts val="0"/>
              </a:spcBef>
              <a:spcAft>
                <a:spcPts val="0"/>
              </a:spcAft>
              <a:buSzPts val="10400"/>
              <a:buNone/>
              <a:defRPr sz="10400"/>
            </a:lvl3pPr>
            <a:lvl4pPr lvl="3" algn="ctr">
              <a:spcBef>
                <a:spcPts val="0"/>
              </a:spcBef>
              <a:spcAft>
                <a:spcPts val="0"/>
              </a:spcAft>
              <a:buSzPts val="10400"/>
              <a:buNone/>
              <a:defRPr sz="10400"/>
            </a:lvl4pPr>
            <a:lvl5pPr lvl="4" algn="ctr">
              <a:spcBef>
                <a:spcPts val="0"/>
              </a:spcBef>
              <a:spcAft>
                <a:spcPts val="0"/>
              </a:spcAft>
              <a:buSzPts val="10400"/>
              <a:buNone/>
              <a:defRPr sz="10400"/>
            </a:lvl5pPr>
            <a:lvl6pPr lvl="5" algn="ctr">
              <a:spcBef>
                <a:spcPts val="0"/>
              </a:spcBef>
              <a:spcAft>
                <a:spcPts val="0"/>
              </a:spcAft>
              <a:buSzPts val="10400"/>
              <a:buNone/>
              <a:defRPr sz="10400"/>
            </a:lvl6pPr>
            <a:lvl7pPr lvl="6" algn="ctr">
              <a:spcBef>
                <a:spcPts val="0"/>
              </a:spcBef>
              <a:spcAft>
                <a:spcPts val="0"/>
              </a:spcAft>
              <a:buSzPts val="10400"/>
              <a:buNone/>
              <a:defRPr sz="10400"/>
            </a:lvl7pPr>
            <a:lvl8pPr lvl="7" algn="ctr">
              <a:spcBef>
                <a:spcPts val="0"/>
              </a:spcBef>
              <a:spcAft>
                <a:spcPts val="0"/>
              </a:spcAft>
              <a:buSzPts val="10400"/>
              <a:buNone/>
              <a:defRPr sz="10400"/>
            </a:lvl8pPr>
            <a:lvl9pPr lvl="8" algn="ctr">
              <a:spcBef>
                <a:spcPts val="0"/>
              </a:spcBef>
              <a:spcAft>
                <a:spcPts val="0"/>
              </a:spcAft>
              <a:buSzPts val="10400"/>
              <a:buNone/>
              <a:defRPr sz="10400"/>
            </a:lvl9pPr>
          </a:lstStyle>
          <a:p/>
        </p:txBody>
      </p:sp>
      <p:sp>
        <p:nvSpPr>
          <p:cNvPr id="11" name="Google Shape;11;g35f826cb6dd_2_12"/>
          <p:cNvSpPr txBox="1"/>
          <p:nvPr>
            <p:ph idx="1" type="subTitle"/>
          </p:nvPr>
        </p:nvSpPr>
        <p:spPr>
          <a:xfrm>
            <a:off x="623400" y="5668250"/>
            <a:ext cx="17041200" cy="1585200"/>
          </a:xfrm>
          <a:prstGeom prst="rect">
            <a:avLst/>
          </a:prstGeom>
        </p:spPr>
        <p:txBody>
          <a:bodyPr anchorCtr="0" anchor="t" bIns="182850" lIns="182850" spcFirstLastPara="1" rIns="182850" wrap="square" tIns="18285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12" name="Google Shape;12;g35f826cb6dd_2_12"/>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g35f826cb6dd_2_47"/>
          <p:cNvSpPr txBox="1"/>
          <p:nvPr>
            <p:ph hasCustomPrompt="1" type="title"/>
          </p:nvPr>
        </p:nvSpPr>
        <p:spPr>
          <a:xfrm>
            <a:off x="623400" y="2212250"/>
            <a:ext cx="17041200" cy="39270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24000"/>
              <a:buNone/>
              <a:defRPr sz="24000"/>
            </a:lvl1pPr>
            <a:lvl2pPr lvl="1" algn="ctr">
              <a:spcBef>
                <a:spcPts val="0"/>
              </a:spcBef>
              <a:spcAft>
                <a:spcPts val="0"/>
              </a:spcAft>
              <a:buSzPts val="24000"/>
              <a:buNone/>
              <a:defRPr sz="24000"/>
            </a:lvl2pPr>
            <a:lvl3pPr lvl="2" algn="ctr">
              <a:spcBef>
                <a:spcPts val="0"/>
              </a:spcBef>
              <a:spcAft>
                <a:spcPts val="0"/>
              </a:spcAft>
              <a:buSzPts val="24000"/>
              <a:buNone/>
              <a:defRPr sz="24000"/>
            </a:lvl3pPr>
            <a:lvl4pPr lvl="3" algn="ctr">
              <a:spcBef>
                <a:spcPts val="0"/>
              </a:spcBef>
              <a:spcAft>
                <a:spcPts val="0"/>
              </a:spcAft>
              <a:buSzPts val="24000"/>
              <a:buNone/>
              <a:defRPr sz="24000"/>
            </a:lvl4pPr>
            <a:lvl5pPr lvl="4" algn="ctr">
              <a:spcBef>
                <a:spcPts val="0"/>
              </a:spcBef>
              <a:spcAft>
                <a:spcPts val="0"/>
              </a:spcAft>
              <a:buSzPts val="24000"/>
              <a:buNone/>
              <a:defRPr sz="24000"/>
            </a:lvl5pPr>
            <a:lvl6pPr lvl="5" algn="ctr">
              <a:spcBef>
                <a:spcPts val="0"/>
              </a:spcBef>
              <a:spcAft>
                <a:spcPts val="0"/>
              </a:spcAft>
              <a:buSzPts val="24000"/>
              <a:buNone/>
              <a:defRPr sz="24000"/>
            </a:lvl6pPr>
            <a:lvl7pPr lvl="6" algn="ctr">
              <a:spcBef>
                <a:spcPts val="0"/>
              </a:spcBef>
              <a:spcAft>
                <a:spcPts val="0"/>
              </a:spcAft>
              <a:buSzPts val="24000"/>
              <a:buNone/>
              <a:defRPr sz="24000"/>
            </a:lvl7pPr>
            <a:lvl8pPr lvl="7" algn="ctr">
              <a:spcBef>
                <a:spcPts val="0"/>
              </a:spcBef>
              <a:spcAft>
                <a:spcPts val="0"/>
              </a:spcAft>
              <a:buSzPts val="24000"/>
              <a:buNone/>
              <a:defRPr sz="24000"/>
            </a:lvl8pPr>
            <a:lvl9pPr lvl="8" algn="ctr">
              <a:spcBef>
                <a:spcPts val="0"/>
              </a:spcBef>
              <a:spcAft>
                <a:spcPts val="0"/>
              </a:spcAft>
              <a:buSzPts val="24000"/>
              <a:buNone/>
              <a:defRPr sz="24000"/>
            </a:lvl9pPr>
          </a:lstStyle>
          <a:p>
            <a:r>
              <a:t>xx%</a:t>
            </a:r>
          </a:p>
        </p:txBody>
      </p:sp>
      <p:sp>
        <p:nvSpPr>
          <p:cNvPr id="46" name="Google Shape;46;g35f826cb6dd_2_47"/>
          <p:cNvSpPr txBox="1"/>
          <p:nvPr>
            <p:ph idx="1" type="body"/>
          </p:nvPr>
        </p:nvSpPr>
        <p:spPr>
          <a:xfrm>
            <a:off x="623400" y="6304450"/>
            <a:ext cx="17041200" cy="2601600"/>
          </a:xfrm>
          <a:prstGeom prst="rect">
            <a:avLst/>
          </a:prstGeom>
        </p:spPr>
        <p:txBody>
          <a:bodyPr anchorCtr="0" anchor="t" bIns="182850" lIns="182850" spcFirstLastPara="1" rIns="182850" wrap="square" tIns="182850">
            <a:normAutofit/>
          </a:bodyPr>
          <a:lstStyle>
            <a:lvl1pPr indent="-457200" lvl="0" marL="457200" algn="ctr">
              <a:spcBef>
                <a:spcPts val="0"/>
              </a:spcBef>
              <a:spcAft>
                <a:spcPts val="0"/>
              </a:spcAft>
              <a:buSzPts val="3600"/>
              <a:buChar char="●"/>
              <a:defRPr/>
            </a:lvl1pPr>
            <a:lvl2pPr indent="-406400" lvl="1" marL="914400" algn="ctr">
              <a:spcBef>
                <a:spcPts val="0"/>
              </a:spcBef>
              <a:spcAft>
                <a:spcPts val="0"/>
              </a:spcAft>
              <a:buSzPts val="2800"/>
              <a:buChar char="○"/>
              <a:defRPr/>
            </a:lvl2pPr>
            <a:lvl3pPr indent="-406400" lvl="2" marL="1371600" algn="ctr">
              <a:spcBef>
                <a:spcPts val="0"/>
              </a:spcBef>
              <a:spcAft>
                <a:spcPts val="0"/>
              </a:spcAft>
              <a:buSzPts val="2800"/>
              <a:buChar char="■"/>
              <a:defRPr/>
            </a:lvl3pPr>
            <a:lvl4pPr indent="-406400" lvl="3" marL="1828800" algn="ctr">
              <a:spcBef>
                <a:spcPts val="0"/>
              </a:spcBef>
              <a:spcAft>
                <a:spcPts val="0"/>
              </a:spcAft>
              <a:buSzPts val="2800"/>
              <a:buChar char="●"/>
              <a:defRPr/>
            </a:lvl4pPr>
            <a:lvl5pPr indent="-406400" lvl="4" marL="2286000" algn="ctr">
              <a:spcBef>
                <a:spcPts val="0"/>
              </a:spcBef>
              <a:spcAft>
                <a:spcPts val="0"/>
              </a:spcAft>
              <a:buSzPts val="2800"/>
              <a:buChar char="○"/>
              <a:defRPr/>
            </a:lvl5pPr>
            <a:lvl6pPr indent="-406400" lvl="5" marL="2743200" algn="ctr">
              <a:spcBef>
                <a:spcPts val="0"/>
              </a:spcBef>
              <a:spcAft>
                <a:spcPts val="0"/>
              </a:spcAft>
              <a:buSzPts val="2800"/>
              <a:buChar char="■"/>
              <a:defRPr/>
            </a:lvl6pPr>
            <a:lvl7pPr indent="-406400" lvl="6" marL="3200400" algn="ctr">
              <a:spcBef>
                <a:spcPts val="0"/>
              </a:spcBef>
              <a:spcAft>
                <a:spcPts val="0"/>
              </a:spcAft>
              <a:buSzPts val="2800"/>
              <a:buChar char="●"/>
              <a:defRPr/>
            </a:lvl7pPr>
            <a:lvl8pPr indent="-406400" lvl="7" marL="3657600" algn="ctr">
              <a:spcBef>
                <a:spcPts val="0"/>
              </a:spcBef>
              <a:spcAft>
                <a:spcPts val="0"/>
              </a:spcAft>
              <a:buSzPts val="2800"/>
              <a:buChar char="○"/>
              <a:defRPr/>
            </a:lvl8pPr>
            <a:lvl9pPr indent="-406400" lvl="8" marL="4114800" algn="ctr">
              <a:spcBef>
                <a:spcPts val="0"/>
              </a:spcBef>
              <a:spcAft>
                <a:spcPts val="0"/>
              </a:spcAft>
              <a:buSzPts val="2800"/>
              <a:buChar char="■"/>
              <a:defRPr/>
            </a:lvl9pPr>
          </a:lstStyle>
          <a:p/>
        </p:txBody>
      </p:sp>
      <p:sp>
        <p:nvSpPr>
          <p:cNvPr id="47" name="Google Shape;47;g35f826cb6dd_2_47"/>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g35f826cb6dd_2_51"/>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g35f826cb6dd_2_16"/>
          <p:cNvSpPr txBox="1"/>
          <p:nvPr>
            <p:ph type="title"/>
          </p:nvPr>
        </p:nvSpPr>
        <p:spPr>
          <a:xfrm>
            <a:off x="623400" y="4301700"/>
            <a:ext cx="17041200" cy="1683600"/>
          </a:xfrm>
          <a:prstGeom prst="rect">
            <a:avLst/>
          </a:prstGeom>
        </p:spPr>
        <p:txBody>
          <a:bodyPr anchorCtr="0" anchor="ctr" bIns="182850" lIns="182850" spcFirstLastPara="1" rIns="182850" wrap="square" tIns="182850">
            <a:normAutofit/>
          </a:bodyPr>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p:txBody>
      </p:sp>
      <p:sp>
        <p:nvSpPr>
          <p:cNvPr id="15" name="Google Shape;15;g35f826cb6dd_2_16"/>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g35f826cb6dd_2_19"/>
          <p:cNvSpPr txBox="1"/>
          <p:nvPr>
            <p:ph type="title"/>
          </p:nvPr>
        </p:nvSpPr>
        <p:spPr>
          <a:xfrm>
            <a:off x="623400" y="890050"/>
            <a:ext cx="17041200" cy="11454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a:lvl1pPr>
            <a:lvl2pPr lvl="1">
              <a:spcBef>
                <a:spcPts val="0"/>
              </a:spcBef>
              <a:spcAft>
                <a:spcPts val="0"/>
              </a:spcAft>
              <a:buSzPts val="5600"/>
              <a:buNone/>
              <a:defRPr/>
            </a:lvl2pPr>
            <a:lvl3pPr lvl="2">
              <a:spcBef>
                <a:spcPts val="0"/>
              </a:spcBef>
              <a:spcAft>
                <a:spcPts val="0"/>
              </a:spcAft>
              <a:buSzPts val="5600"/>
              <a:buNone/>
              <a:defRPr/>
            </a:lvl3pPr>
            <a:lvl4pPr lvl="3">
              <a:spcBef>
                <a:spcPts val="0"/>
              </a:spcBef>
              <a:spcAft>
                <a:spcPts val="0"/>
              </a:spcAft>
              <a:buSzPts val="5600"/>
              <a:buNone/>
              <a:defRPr/>
            </a:lvl4pPr>
            <a:lvl5pPr lvl="4">
              <a:spcBef>
                <a:spcPts val="0"/>
              </a:spcBef>
              <a:spcAft>
                <a:spcPts val="0"/>
              </a:spcAft>
              <a:buSzPts val="5600"/>
              <a:buNone/>
              <a:defRPr/>
            </a:lvl5pPr>
            <a:lvl6pPr lvl="5">
              <a:spcBef>
                <a:spcPts val="0"/>
              </a:spcBef>
              <a:spcAft>
                <a:spcPts val="0"/>
              </a:spcAft>
              <a:buSzPts val="5600"/>
              <a:buNone/>
              <a:defRPr/>
            </a:lvl6pPr>
            <a:lvl7pPr lvl="6">
              <a:spcBef>
                <a:spcPts val="0"/>
              </a:spcBef>
              <a:spcAft>
                <a:spcPts val="0"/>
              </a:spcAft>
              <a:buSzPts val="5600"/>
              <a:buNone/>
              <a:defRPr/>
            </a:lvl7pPr>
            <a:lvl8pPr lvl="7">
              <a:spcBef>
                <a:spcPts val="0"/>
              </a:spcBef>
              <a:spcAft>
                <a:spcPts val="0"/>
              </a:spcAft>
              <a:buSzPts val="5600"/>
              <a:buNone/>
              <a:defRPr/>
            </a:lvl8pPr>
            <a:lvl9pPr lvl="8">
              <a:spcBef>
                <a:spcPts val="0"/>
              </a:spcBef>
              <a:spcAft>
                <a:spcPts val="0"/>
              </a:spcAft>
              <a:buSzPts val="5600"/>
              <a:buNone/>
              <a:defRPr/>
            </a:lvl9pPr>
          </a:lstStyle>
          <a:p/>
        </p:txBody>
      </p:sp>
      <p:sp>
        <p:nvSpPr>
          <p:cNvPr id="18" name="Google Shape;18;g35f826cb6dd_2_19"/>
          <p:cNvSpPr txBox="1"/>
          <p:nvPr>
            <p:ph idx="1" type="body"/>
          </p:nvPr>
        </p:nvSpPr>
        <p:spPr>
          <a:xfrm>
            <a:off x="623400" y="2304950"/>
            <a:ext cx="17041200" cy="6832800"/>
          </a:xfrm>
          <a:prstGeom prst="rect">
            <a:avLst/>
          </a:prstGeom>
        </p:spPr>
        <p:txBody>
          <a:bodyPr anchorCtr="0" anchor="t" bIns="182850" lIns="182850" spcFirstLastPara="1" rIns="182850" wrap="square" tIns="182850">
            <a:normAutofit/>
          </a:bodyPr>
          <a:lstStyle>
            <a:lvl1pPr indent="-457200" lvl="0" marL="457200">
              <a:spcBef>
                <a:spcPts val="0"/>
              </a:spcBef>
              <a:spcAft>
                <a:spcPts val="0"/>
              </a:spcAft>
              <a:buSzPts val="3600"/>
              <a:buChar char="●"/>
              <a:defRPr/>
            </a:lvl1pPr>
            <a:lvl2pPr indent="-406400" lvl="1" marL="914400">
              <a:spcBef>
                <a:spcPts val="0"/>
              </a:spcBef>
              <a:spcAft>
                <a:spcPts val="0"/>
              </a:spcAft>
              <a:buSzPts val="2800"/>
              <a:buChar char="○"/>
              <a:defRPr/>
            </a:lvl2pPr>
            <a:lvl3pPr indent="-406400" lvl="2" marL="1371600">
              <a:spcBef>
                <a:spcPts val="0"/>
              </a:spcBef>
              <a:spcAft>
                <a:spcPts val="0"/>
              </a:spcAft>
              <a:buSzPts val="2800"/>
              <a:buChar char="■"/>
              <a:defRPr/>
            </a:lvl3pPr>
            <a:lvl4pPr indent="-406400" lvl="3" marL="1828800">
              <a:spcBef>
                <a:spcPts val="0"/>
              </a:spcBef>
              <a:spcAft>
                <a:spcPts val="0"/>
              </a:spcAft>
              <a:buSzPts val="2800"/>
              <a:buChar char="●"/>
              <a:defRPr/>
            </a:lvl4pPr>
            <a:lvl5pPr indent="-406400" lvl="4" marL="2286000">
              <a:spcBef>
                <a:spcPts val="0"/>
              </a:spcBef>
              <a:spcAft>
                <a:spcPts val="0"/>
              </a:spcAft>
              <a:buSzPts val="2800"/>
              <a:buChar char="○"/>
              <a:defRPr/>
            </a:lvl5pPr>
            <a:lvl6pPr indent="-406400" lvl="5" marL="2743200">
              <a:spcBef>
                <a:spcPts val="0"/>
              </a:spcBef>
              <a:spcAft>
                <a:spcPts val="0"/>
              </a:spcAft>
              <a:buSzPts val="2800"/>
              <a:buChar char="■"/>
              <a:defRPr/>
            </a:lvl6pPr>
            <a:lvl7pPr indent="-406400" lvl="6" marL="3200400">
              <a:spcBef>
                <a:spcPts val="0"/>
              </a:spcBef>
              <a:spcAft>
                <a:spcPts val="0"/>
              </a:spcAft>
              <a:buSzPts val="2800"/>
              <a:buChar char="●"/>
              <a:defRPr/>
            </a:lvl7pPr>
            <a:lvl8pPr indent="-406400" lvl="7" marL="3657600">
              <a:spcBef>
                <a:spcPts val="0"/>
              </a:spcBef>
              <a:spcAft>
                <a:spcPts val="0"/>
              </a:spcAft>
              <a:buSzPts val="2800"/>
              <a:buChar char="○"/>
              <a:defRPr/>
            </a:lvl8pPr>
            <a:lvl9pPr indent="-406400" lvl="8" marL="4114800">
              <a:spcBef>
                <a:spcPts val="0"/>
              </a:spcBef>
              <a:spcAft>
                <a:spcPts val="0"/>
              </a:spcAft>
              <a:buSzPts val="2800"/>
              <a:buChar char="■"/>
              <a:defRPr/>
            </a:lvl9pPr>
          </a:lstStyle>
          <a:p/>
        </p:txBody>
      </p:sp>
      <p:sp>
        <p:nvSpPr>
          <p:cNvPr id="19" name="Google Shape;19;g35f826cb6dd_2_19"/>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g35f826cb6dd_2_23"/>
          <p:cNvSpPr txBox="1"/>
          <p:nvPr>
            <p:ph type="title"/>
          </p:nvPr>
        </p:nvSpPr>
        <p:spPr>
          <a:xfrm>
            <a:off x="623400" y="890050"/>
            <a:ext cx="17041200" cy="11454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a:lvl1pPr>
            <a:lvl2pPr lvl="1">
              <a:spcBef>
                <a:spcPts val="0"/>
              </a:spcBef>
              <a:spcAft>
                <a:spcPts val="0"/>
              </a:spcAft>
              <a:buSzPts val="5600"/>
              <a:buNone/>
              <a:defRPr/>
            </a:lvl2pPr>
            <a:lvl3pPr lvl="2">
              <a:spcBef>
                <a:spcPts val="0"/>
              </a:spcBef>
              <a:spcAft>
                <a:spcPts val="0"/>
              </a:spcAft>
              <a:buSzPts val="5600"/>
              <a:buNone/>
              <a:defRPr/>
            </a:lvl3pPr>
            <a:lvl4pPr lvl="3">
              <a:spcBef>
                <a:spcPts val="0"/>
              </a:spcBef>
              <a:spcAft>
                <a:spcPts val="0"/>
              </a:spcAft>
              <a:buSzPts val="5600"/>
              <a:buNone/>
              <a:defRPr/>
            </a:lvl4pPr>
            <a:lvl5pPr lvl="4">
              <a:spcBef>
                <a:spcPts val="0"/>
              </a:spcBef>
              <a:spcAft>
                <a:spcPts val="0"/>
              </a:spcAft>
              <a:buSzPts val="5600"/>
              <a:buNone/>
              <a:defRPr/>
            </a:lvl5pPr>
            <a:lvl6pPr lvl="5">
              <a:spcBef>
                <a:spcPts val="0"/>
              </a:spcBef>
              <a:spcAft>
                <a:spcPts val="0"/>
              </a:spcAft>
              <a:buSzPts val="5600"/>
              <a:buNone/>
              <a:defRPr/>
            </a:lvl6pPr>
            <a:lvl7pPr lvl="6">
              <a:spcBef>
                <a:spcPts val="0"/>
              </a:spcBef>
              <a:spcAft>
                <a:spcPts val="0"/>
              </a:spcAft>
              <a:buSzPts val="5600"/>
              <a:buNone/>
              <a:defRPr/>
            </a:lvl7pPr>
            <a:lvl8pPr lvl="7">
              <a:spcBef>
                <a:spcPts val="0"/>
              </a:spcBef>
              <a:spcAft>
                <a:spcPts val="0"/>
              </a:spcAft>
              <a:buSzPts val="5600"/>
              <a:buNone/>
              <a:defRPr/>
            </a:lvl8pPr>
            <a:lvl9pPr lvl="8">
              <a:spcBef>
                <a:spcPts val="0"/>
              </a:spcBef>
              <a:spcAft>
                <a:spcPts val="0"/>
              </a:spcAft>
              <a:buSzPts val="5600"/>
              <a:buNone/>
              <a:defRPr/>
            </a:lvl9pPr>
          </a:lstStyle>
          <a:p/>
        </p:txBody>
      </p:sp>
      <p:sp>
        <p:nvSpPr>
          <p:cNvPr id="22" name="Google Shape;22;g35f826cb6dd_2_23"/>
          <p:cNvSpPr txBox="1"/>
          <p:nvPr>
            <p:ph idx="1" type="body"/>
          </p:nvPr>
        </p:nvSpPr>
        <p:spPr>
          <a:xfrm>
            <a:off x="623400" y="2304950"/>
            <a:ext cx="7999800" cy="68328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23" name="Google Shape;23;g35f826cb6dd_2_23"/>
          <p:cNvSpPr txBox="1"/>
          <p:nvPr>
            <p:ph idx="2" type="body"/>
          </p:nvPr>
        </p:nvSpPr>
        <p:spPr>
          <a:xfrm>
            <a:off x="9664800" y="2304950"/>
            <a:ext cx="7999800" cy="68328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24" name="Google Shape;24;g35f826cb6dd_2_23"/>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g35f826cb6dd_2_28"/>
          <p:cNvSpPr txBox="1"/>
          <p:nvPr>
            <p:ph type="title"/>
          </p:nvPr>
        </p:nvSpPr>
        <p:spPr>
          <a:xfrm>
            <a:off x="623400" y="890050"/>
            <a:ext cx="17041200" cy="11454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a:lvl1pPr>
            <a:lvl2pPr lvl="1">
              <a:spcBef>
                <a:spcPts val="0"/>
              </a:spcBef>
              <a:spcAft>
                <a:spcPts val="0"/>
              </a:spcAft>
              <a:buSzPts val="5600"/>
              <a:buNone/>
              <a:defRPr/>
            </a:lvl2pPr>
            <a:lvl3pPr lvl="2">
              <a:spcBef>
                <a:spcPts val="0"/>
              </a:spcBef>
              <a:spcAft>
                <a:spcPts val="0"/>
              </a:spcAft>
              <a:buSzPts val="5600"/>
              <a:buNone/>
              <a:defRPr/>
            </a:lvl3pPr>
            <a:lvl4pPr lvl="3">
              <a:spcBef>
                <a:spcPts val="0"/>
              </a:spcBef>
              <a:spcAft>
                <a:spcPts val="0"/>
              </a:spcAft>
              <a:buSzPts val="5600"/>
              <a:buNone/>
              <a:defRPr/>
            </a:lvl4pPr>
            <a:lvl5pPr lvl="4">
              <a:spcBef>
                <a:spcPts val="0"/>
              </a:spcBef>
              <a:spcAft>
                <a:spcPts val="0"/>
              </a:spcAft>
              <a:buSzPts val="5600"/>
              <a:buNone/>
              <a:defRPr/>
            </a:lvl5pPr>
            <a:lvl6pPr lvl="5">
              <a:spcBef>
                <a:spcPts val="0"/>
              </a:spcBef>
              <a:spcAft>
                <a:spcPts val="0"/>
              </a:spcAft>
              <a:buSzPts val="5600"/>
              <a:buNone/>
              <a:defRPr/>
            </a:lvl6pPr>
            <a:lvl7pPr lvl="6">
              <a:spcBef>
                <a:spcPts val="0"/>
              </a:spcBef>
              <a:spcAft>
                <a:spcPts val="0"/>
              </a:spcAft>
              <a:buSzPts val="5600"/>
              <a:buNone/>
              <a:defRPr/>
            </a:lvl7pPr>
            <a:lvl8pPr lvl="7">
              <a:spcBef>
                <a:spcPts val="0"/>
              </a:spcBef>
              <a:spcAft>
                <a:spcPts val="0"/>
              </a:spcAft>
              <a:buSzPts val="5600"/>
              <a:buNone/>
              <a:defRPr/>
            </a:lvl8pPr>
            <a:lvl9pPr lvl="8">
              <a:spcBef>
                <a:spcPts val="0"/>
              </a:spcBef>
              <a:spcAft>
                <a:spcPts val="0"/>
              </a:spcAft>
              <a:buSzPts val="5600"/>
              <a:buNone/>
              <a:defRPr/>
            </a:lvl9pPr>
          </a:lstStyle>
          <a:p/>
        </p:txBody>
      </p:sp>
      <p:sp>
        <p:nvSpPr>
          <p:cNvPr id="27" name="Google Shape;27;g35f826cb6dd_2_28"/>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g35f826cb6dd_2_31"/>
          <p:cNvSpPr txBox="1"/>
          <p:nvPr>
            <p:ph type="title"/>
          </p:nvPr>
        </p:nvSpPr>
        <p:spPr>
          <a:xfrm>
            <a:off x="623400" y="1111200"/>
            <a:ext cx="5616000" cy="1511400"/>
          </a:xfrm>
          <a:prstGeom prst="rect">
            <a:avLst/>
          </a:prstGeom>
        </p:spPr>
        <p:txBody>
          <a:bodyPr anchorCtr="0" anchor="b" bIns="182850" lIns="182850" spcFirstLastPara="1" rIns="182850" wrap="square" tIns="18285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0" name="Google Shape;30;g35f826cb6dd_2_31"/>
          <p:cNvSpPr txBox="1"/>
          <p:nvPr>
            <p:ph idx="1" type="body"/>
          </p:nvPr>
        </p:nvSpPr>
        <p:spPr>
          <a:xfrm>
            <a:off x="623400" y="2779200"/>
            <a:ext cx="5616000" cy="6358800"/>
          </a:xfrm>
          <a:prstGeom prst="rect">
            <a:avLst/>
          </a:prstGeom>
        </p:spPr>
        <p:txBody>
          <a:bodyPr anchorCtr="0" anchor="t" bIns="182850" lIns="182850" spcFirstLastPara="1" rIns="182850" wrap="square" tIns="182850">
            <a:normAutofit/>
          </a:bodyPr>
          <a:lstStyle>
            <a:lvl1pPr indent="-381000" lvl="0" marL="457200">
              <a:spcBef>
                <a:spcPts val="0"/>
              </a:spcBef>
              <a:spcAft>
                <a:spcPts val="0"/>
              </a:spcAft>
              <a:buSzPts val="2400"/>
              <a:buChar char="●"/>
              <a:defRPr sz="24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31" name="Google Shape;31;g35f826cb6dd_2_31"/>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g35f826cb6dd_2_35"/>
          <p:cNvSpPr txBox="1"/>
          <p:nvPr>
            <p:ph type="title"/>
          </p:nvPr>
        </p:nvSpPr>
        <p:spPr>
          <a:xfrm>
            <a:off x="980500" y="900300"/>
            <a:ext cx="12735600" cy="8181600"/>
          </a:xfrm>
          <a:prstGeom prst="rect">
            <a:avLst/>
          </a:prstGeom>
        </p:spPr>
        <p:txBody>
          <a:bodyPr anchorCtr="0" anchor="ctr" bIns="182850" lIns="182850" spcFirstLastPara="1" rIns="182850" wrap="square" tIns="182850">
            <a:normAutofit/>
          </a:bodyPr>
          <a:lstStyle>
            <a:lvl1pPr lvl="0">
              <a:spcBef>
                <a:spcPts val="0"/>
              </a:spcBef>
              <a:spcAft>
                <a:spcPts val="0"/>
              </a:spcAft>
              <a:buSzPts val="9600"/>
              <a:buNone/>
              <a:defRPr sz="9600"/>
            </a:lvl1pPr>
            <a:lvl2pPr lvl="1">
              <a:spcBef>
                <a:spcPts val="0"/>
              </a:spcBef>
              <a:spcAft>
                <a:spcPts val="0"/>
              </a:spcAft>
              <a:buSzPts val="9600"/>
              <a:buNone/>
              <a:defRPr sz="9600"/>
            </a:lvl2pPr>
            <a:lvl3pPr lvl="2">
              <a:spcBef>
                <a:spcPts val="0"/>
              </a:spcBef>
              <a:spcAft>
                <a:spcPts val="0"/>
              </a:spcAft>
              <a:buSzPts val="9600"/>
              <a:buNone/>
              <a:defRPr sz="9600"/>
            </a:lvl3pPr>
            <a:lvl4pPr lvl="3">
              <a:spcBef>
                <a:spcPts val="0"/>
              </a:spcBef>
              <a:spcAft>
                <a:spcPts val="0"/>
              </a:spcAft>
              <a:buSzPts val="9600"/>
              <a:buNone/>
              <a:defRPr sz="9600"/>
            </a:lvl4pPr>
            <a:lvl5pPr lvl="4">
              <a:spcBef>
                <a:spcPts val="0"/>
              </a:spcBef>
              <a:spcAft>
                <a:spcPts val="0"/>
              </a:spcAft>
              <a:buSzPts val="9600"/>
              <a:buNone/>
              <a:defRPr sz="9600"/>
            </a:lvl5pPr>
            <a:lvl6pPr lvl="5">
              <a:spcBef>
                <a:spcPts val="0"/>
              </a:spcBef>
              <a:spcAft>
                <a:spcPts val="0"/>
              </a:spcAft>
              <a:buSzPts val="9600"/>
              <a:buNone/>
              <a:defRPr sz="9600"/>
            </a:lvl6pPr>
            <a:lvl7pPr lvl="6">
              <a:spcBef>
                <a:spcPts val="0"/>
              </a:spcBef>
              <a:spcAft>
                <a:spcPts val="0"/>
              </a:spcAft>
              <a:buSzPts val="9600"/>
              <a:buNone/>
              <a:defRPr sz="9600"/>
            </a:lvl7pPr>
            <a:lvl8pPr lvl="7">
              <a:spcBef>
                <a:spcPts val="0"/>
              </a:spcBef>
              <a:spcAft>
                <a:spcPts val="0"/>
              </a:spcAft>
              <a:buSzPts val="9600"/>
              <a:buNone/>
              <a:defRPr sz="9600"/>
            </a:lvl8pPr>
            <a:lvl9pPr lvl="8">
              <a:spcBef>
                <a:spcPts val="0"/>
              </a:spcBef>
              <a:spcAft>
                <a:spcPts val="0"/>
              </a:spcAft>
              <a:buSzPts val="9600"/>
              <a:buNone/>
              <a:defRPr sz="9600"/>
            </a:lvl9pPr>
          </a:lstStyle>
          <a:p/>
        </p:txBody>
      </p:sp>
      <p:sp>
        <p:nvSpPr>
          <p:cNvPr id="34" name="Google Shape;34;g35f826cb6dd_2_35"/>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g35f826cb6dd_2_38"/>
          <p:cNvSpPr/>
          <p:nvPr/>
        </p:nvSpPr>
        <p:spPr>
          <a:xfrm>
            <a:off x="9144000" y="-250"/>
            <a:ext cx="9144000" cy="10287000"/>
          </a:xfrm>
          <a:prstGeom prst="rect">
            <a:avLst/>
          </a:prstGeom>
          <a:solidFill>
            <a:schemeClr val="lt2"/>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37" name="Google Shape;37;g35f826cb6dd_2_38"/>
          <p:cNvSpPr txBox="1"/>
          <p:nvPr>
            <p:ph type="title"/>
          </p:nvPr>
        </p:nvSpPr>
        <p:spPr>
          <a:xfrm>
            <a:off x="531000" y="2466350"/>
            <a:ext cx="8090400" cy="29646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8400"/>
              <a:buNone/>
              <a:defRPr sz="8400"/>
            </a:lvl1pPr>
            <a:lvl2pPr lvl="1" algn="ctr">
              <a:spcBef>
                <a:spcPts val="0"/>
              </a:spcBef>
              <a:spcAft>
                <a:spcPts val="0"/>
              </a:spcAft>
              <a:buSzPts val="8400"/>
              <a:buNone/>
              <a:defRPr sz="8400"/>
            </a:lvl2pPr>
            <a:lvl3pPr lvl="2" algn="ctr">
              <a:spcBef>
                <a:spcPts val="0"/>
              </a:spcBef>
              <a:spcAft>
                <a:spcPts val="0"/>
              </a:spcAft>
              <a:buSzPts val="8400"/>
              <a:buNone/>
              <a:defRPr sz="8400"/>
            </a:lvl3pPr>
            <a:lvl4pPr lvl="3" algn="ctr">
              <a:spcBef>
                <a:spcPts val="0"/>
              </a:spcBef>
              <a:spcAft>
                <a:spcPts val="0"/>
              </a:spcAft>
              <a:buSzPts val="8400"/>
              <a:buNone/>
              <a:defRPr sz="8400"/>
            </a:lvl4pPr>
            <a:lvl5pPr lvl="4" algn="ctr">
              <a:spcBef>
                <a:spcPts val="0"/>
              </a:spcBef>
              <a:spcAft>
                <a:spcPts val="0"/>
              </a:spcAft>
              <a:buSzPts val="8400"/>
              <a:buNone/>
              <a:defRPr sz="8400"/>
            </a:lvl5pPr>
            <a:lvl6pPr lvl="5" algn="ctr">
              <a:spcBef>
                <a:spcPts val="0"/>
              </a:spcBef>
              <a:spcAft>
                <a:spcPts val="0"/>
              </a:spcAft>
              <a:buSzPts val="8400"/>
              <a:buNone/>
              <a:defRPr sz="8400"/>
            </a:lvl6pPr>
            <a:lvl7pPr lvl="6" algn="ctr">
              <a:spcBef>
                <a:spcPts val="0"/>
              </a:spcBef>
              <a:spcAft>
                <a:spcPts val="0"/>
              </a:spcAft>
              <a:buSzPts val="8400"/>
              <a:buNone/>
              <a:defRPr sz="8400"/>
            </a:lvl7pPr>
            <a:lvl8pPr lvl="7" algn="ctr">
              <a:spcBef>
                <a:spcPts val="0"/>
              </a:spcBef>
              <a:spcAft>
                <a:spcPts val="0"/>
              </a:spcAft>
              <a:buSzPts val="8400"/>
              <a:buNone/>
              <a:defRPr sz="8400"/>
            </a:lvl8pPr>
            <a:lvl9pPr lvl="8" algn="ctr">
              <a:spcBef>
                <a:spcPts val="0"/>
              </a:spcBef>
              <a:spcAft>
                <a:spcPts val="0"/>
              </a:spcAft>
              <a:buSzPts val="8400"/>
              <a:buNone/>
              <a:defRPr sz="8400"/>
            </a:lvl9pPr>
          </a:lstStyle>
          <a:p/>
        </p:txBody>
      </p:sp>
      <p:sp>
        <p:nvSpPr>
          <p:cNvPr id="38" name="Google Shape;38;g35f826cb6dd_2_38"/>
          <p:cNvSpPr txBox="1"/>
          <p:nvPr>
            <p:ph idx="1" type="subTitle"/>
          </p:nvPr>
        </p:nvSpPr>
        <p:spPr>
          <a:xfrm>
            <a:off x="531000" y="5606150"/>
            <a:ext cx="8090400" cy="2470200"/>
          </a:xfrm>
          <a:prstGeom prst="rect">
            <a:avLst/>
          </a:prstGeom>
        </p:spPr>
        <p:txBody>
          <a:bodyPr anchorCtr="0" anchor="t" bIns="182850" lIns="182850" spcFirstLastPara="1" rIns="182850" wrap="square" tIns="18285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9" name="Google Shape;39;g35f826cb6dd_2_38"/>
          <p:cNvSpPr txBox="1"/>
          <p:nvPr>
            <p:ph idx="2" type="body"/>
          </p:nvPr>
        </p:nvSpPr>
        <p:spPr>
          <a:xfrm>
            <a:off x="9879000" y="1448150"/>
            <a:ext cx="7674000" cy="7390200"/>
          </a:xfrm>
          <a:prstGeom prst="rect">
            <a:avLst/>
          </a:prstGeom>
        </p:spPr>
        <p:txBody>
          <a:bodyPr anchorCtr="0" anchor="ctr" bIns="182850" lIns="182850" spcFirstLastPara="1" rIns="182850" wrap="square" tIns="182850">
            <a:normAutofit/>
          </a:bodyPr>
          <a:lstStyle>
            <a:lvl1pPr indent="-457200" lvl="0" marL="457200">
              <a:spcBef>
                <a:spcPts val="0"/>
              </a:spcBef>
              <a:spcAft>
                <a:spcPts val="0"/>
              </a:spcAft>
              <a:buSzPts val="3600"/>
              <a:buChar char="●"/>
              <a:defRPr/>
            </a:lvl1pPr>
            <a:lvl2pPr indent="-406400" lvl="1" marL="914400">
              <a:spcBef>
                <a:spcPts val="0"/>
              </a:spcBef>
              <a:spcAft>
                <a:spcPts val="0"/>
              </a:spcAft>
              <a:buSzPts val="2800"/>
              <a:buChar char="○"/>
              <a:defRPr/>
            </a:lvl2pPr>
            <a:lvl3pPr indent="-406400" lvl="2" marL="1371600">
              <a:spcBef>
                <a:spcPts val="0"/>
              </a:spcBef>
              <a:spcAft>
                <a:spcPts val="0"/>
              </a:spcAft>
              <a:buSzPts val="2800"/>
              <a:buChar char="■"/>
              <a:defRPr/>
            </a:lvl3pPr>
            <a:lvl4pPr indent="-406400" lvl="3" marL="1828800">
              <a:spcBef>
                <a:spcPts val="0"/>
              </a:spcBef>
              <a:spcAft>
                <a:spcPts val="0"/>
              </a:spcAft>
              <a:buSzPts val="2800"/>
              <a:buChar char="●"/>
              <a:defRPr/>
            </a:lvl4pPr>
            <a:lvl5pPr indent="-406400" lvl="4" marL="2286000">
              <a:spcBef>
                <a:spcPts val="0"/>
              </a:spcBef>
              <a:spcAft>
                <a:spcPts val="0"/>
              </a:spcAft>
              <a:buSzPts val="2800"/>
              <a:buChar char="○"/>
              <a:defRPr/>
            </a:lvl5pPr>
            <a:lvl6pPr indent="-406400" lvl="5" marL="2743200">
              <a:spcBef>
                <a:spcPts val="0"/>
              </a:spcBef>
              <a:spcAft>
                <a:spcPts val="0"/>
              </a:spcAft>
              <a:buSzPts val="2800"/>
              <a:buChar char="■"/>
              <a:defRPr/>
            </a:lvl6pPr>
            <a:lvl7pPr indent="-406400" lvl="6" marL="3200400">
              <a:spcBef>
                <a:spcPts val="0"/>
              </a:spcBef>
              <a:spcAft>
                <a:spcPts val="0"/>
              </a:spcAft>
              <a:buSzPts val="2800"/>
              <a:buChar char="●"/>
              <a:defRPr/>
            </a:lvl7pPr>
            <a:lvl8pPr indent="-406400" lvl="7" marL="3657600">
              <a:spcBef>
                <a:spcPts val="0"/>
              </a:spcBef>
              <a:spcAft>
                <a:spcPts val="0"/>
              </a:spcAft>
              <a:buSzPts val="2800"/>
              <a:buChar char="○"/>
              <a:defRPr/>
            </a:lvl8pPr>
            <a:lvl9pPr indent="-406400" lvl="8" marL="4114800">
              <a:spcBef>
                <a:spcPts val="0"/>
              </a:spcBef>
              <a:spcAft>
                <a:spcPts val="0"/>
              </a:spcAft>
              <a:buSzPts val="2800"/>
              <a:buChar char="■"/>
              <a:defRPr/>
            </a:lvl9pPr>
          </a:lstStyle>
          <a:p/>
        </p:txBody>
      </p:sp>
      <p:sp>
        <p:nvSpPr>
          <p:cNvPr id="40" name="Google Shape;40;g35f826cb6dd_2_38"/>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g35f826cb6dd_2_44"/>
          <p:cNvSpPr txBox="1"/>
          <p:nvPr>
            <p:ph idx="1" type="body"/>
          </p:nvPr>
        </p:nvSpPr>
        <p:spPr>
          <a:xfrm>
            <a:off x="623400" y="8461150"/>
            <a:ext cx="11997600" cy="1210200"/>
          </a:xfrm>
          <a:prstGeom prst="rect">
            <a:avLst/>
          </a:prstGeom>
        </p:spPr>
        <p:txBody>
          <a:bodyPr anchorCtr="0" anchor="ctr" bIns="182850" lIns="182850" spcFirstLastPara="1" rIns="182850" wrap="square" tIns="182850">
            <a:normAutofit/>
          </a:bodyPr>
          <a:lstStyle>
            <a:lvl1pPr indent="-228600" lvl="0" marL="457200">
              <a:lnSpc>
                <a:spcPct val="100000"/>
              </a:lnSpc>
              <a:spcBef>
                <a:spcPts val="0"/>
              </a:spcBef>
              <a:spcAft>
                <a:spcPts val="0"/>
              </a:spcAft>
              <a:buSzPts val="3600"/>
              <a:buNone/>
              <a:defRPr/>
            </a:lvl1pPr>
          </a:lstStyle>
          <a:p/>
        </p:txBody>
      </p:sp>
      <p:sp>
        <p:nvSpPr>
          <p:cNvPr id="43" name="Google Shape;43;g35f826cb6dd_2_44"/>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g35f826cb6dd_2_8"/>
          <p:cNvSpPr txBox="1"/>
          <p:nvPr>
            <p:ph type="title"/>
          </p:nvPr>
        </p:nvSpPr>
        <p:spPr>
          <a:xfrm>
            <a:off x="623400" y="890050"/>
            <a:ext cx="17041200" cy="1145400"/>
          </a:xfrm>
          <a:prstGeom prst="rect">
            <a:avLst/>
          </a:prstGeom>
          <a:noFill/>
          <a:ln>
            <a:noFill/>
          </a:ln>
        </p:spPr>
        <p:txBody>
          <a:bodyPr anchorCtr="0" anchor="t" bIns="182850" lIns="182850" spcFirstLastPara="1" rIns="182850" wrap="square" tIns="182850">
            <a:normAutofit/>
          </a:bodyPr>
          <a:lstStyle>
            <a:lvl1pPr lvl="0">
              <a:spcBef>
                <a:spcPts val="0"/>
              </a:spcBef>
              <a:spcAft>
                <a:spcPts val="0"/>
              </a:spcAft>
              <a:buClr>
                <a:schemeClr val="dk1"/>
              </a:buClr>
              <a:buSzPts val="5600"/>
              <a:buNone/>
              <a:defRPr sz="5600">
                <a:solidFill>
                  <a:schemeClr val="dk1"/>
                </a:solidFill>
              </a:defRPr>
            </a:lvl1pPr>
            <a:lvl2pPr lvl="1">
              <a:spcBef>
                <a:spcPts val="0"/>
              </a:spcBef>
              <a:spcAft>
                <a:spcPts val="0"/>
              </a:spcAft>
              <a:buClr>
                <a:schemeClr val="dk1"/>
              </a:buClr>
              <a:buSzPts val="5600"/>
              <a:buNone/>
              <a:defRPr sz="5600">
                <a:solidFill>
                  <a:schemeClr val="dk1"/>
                </a:solidFill>
              </a:defRPr>
            </a:lvl2pPr>
            <a:lvl3pPr lvl="2">
              <a:spcBef>
                <a:spcPts val="0"/>
              </a:spcBef>
              <a:spcAft>
                <a:spcPts val="0"/>
              </a:spcAft>
              <a:buClr>
                <a:schemeClr val="dk1"/>
              </a:buClr>
              <a:buSzPts val="5600"/>
              <a:buNone/>
              <a:defRPr sz="5600">
                <a:solidFill>
                  <a:schemeClr val="dk1"/>
                </a:solidFill>
              </a:defRPr>
            </a:lvl3pPr>
            <a:lvl4pPr lvl="3">
              <a:spcBef>
                <a:spcPts val="0"/>
              </a:spcBef>
              <a:spcAft>
                <a:spcPts val="0"/>
              </a:spcAft>
              <a:buClr>
                <a:schemeClr val="dk1"/>
              </a:buClr>
              <a:buSzPts val="5600"/>
              <a:buNone/>
              <a:defRPr sz="5600">
                <a:solidFill>
                  <a:schemeClr val="dk1"/>
                </a:solidFill>
              </a:defRPr>
            </a:lvl4pPr>
            <a:lvl5pPr lvl="4">
              <a:spcBef>
                <a:spcPts val="0"/>
              </a:spcBef>
              <a:spcAft>
                <a:spcPts val="0"/>
              </a:spcAft>
              <a:buClr>
                <a:schemeClr val="dk1"/>
              </a:buClr>
              <a:buSzPts val="5600"/>
              <a:buNone/>
              <a:defRPr sz="5600">
                <a:solidFill>
                  <a:schemeClr val="dk1"/>
                </a:solidFill>
              </a:defRPr>
            </a:lvl5pPr>
            <a:lvl6pPr lvl="5">
              <a:spcBef>
                <a:spcPts val="0"/>
              </a:spcBef>
              <a:spcAft>
                <a:spcPts val="0"/>
              </a:spcAft>
              <a:buClr>
                <a:schemeClr val="dk1"/>
              </a:buClr>
              <a:buSzPts val="5600"/>
              <a:buNone/>
              <a:defRPr sz="5600">
                <a:solidFill>
                  <a:schemeClr val="dk1"/>
                </a:solidFill>
              </a:defRPr>
            </a:lvl6pPr>
            <a:lvl7pPr lvl="6">
              <a:spcBef>
                <a:spcPts val="0"/>
              </a:spcBef>
              <a:spcAft>
                <a:spcPts val="0"/>
              </a:spcAft>
              <a:buClr>
                <a:schemeClr val="dk1"/>
              </a:buClr>
              <a:buSzPts val="5600"/>
              <a:buNone/>
              <a:defRPr sz="5600">
                <a:solidFill>
                  <a:schemeClr val="dk1"/>
                </a:solidFill>
              </a:defRPr>
            </a:lvl7pPr>
            <a:lvl8pPr lvl="7">
              <a:spcBef>
                <a:spcPts val="0"/>
              </a:spcBef>
              <a:spcAft>
                <a:spcPts val="0"/>
              </a:spcAft>
              <a:buClr>
                <a:schemeClr val="dk1"/>
              </a:buClr>
              <a:buSzPts val="5600"/>
              <a:buNone/>
              <a:defRPr sz="5600">
                <a:solidFill>
                  <a:schemeClr val="dk1"/>
                </a:solidFill>
              </a:defRPr>
            </a:lvl8pPr>
            <a:lvl9pPr lvl="8">
              <a:spcBef>
                <a:spcPts val="0"/>
              </a:spcBef>
              <a:spcAft>
                <a:spcPts val="0"/>
              </a:spcAft>
              <a:buClr>
                <a:schemeClr val="dk1"/>
              </a:buClr>
              <a:buSzPts val="5600"/>
              <a:buNone/>
              <a:defRPr sz="5600">
                <a:solidFill>
                  <a:schemeClr val="dk1"/>
                </a:solidFill>
              </a:defRPr>
            </a:lvl9pPr>
          </a:lstStyle>
          <a:p/>
        </p:txBody>
      </p:sp>
      <p:sp>
        <p:nvSpPr>
          <p:cNvPr id="7" name="Google Shape;7;g35f826cb6dd_2_8"/>
          <p:cNvSpPr txBox="1"/>
          <p:nvPr>
            <p:ph idx="1" type="body"/>
          </p:nvPr>
        </p:nvSpPr>
        <p:spPr>
          <a:xfrm>
            <a:off x="623400" y="2304950"/>
            <a:ext cx="17041200" cy="6832800"/>
          </a:xfrm>
          <a:prstGeom prst="rect">
            <a:avLst/>
          </a:prstGeom>
          <a:noFill/>
          <a:ln>
            <a:noFill/>
          </a:ln>
        </p:spPr>
        <p:txBody>
          <a:bodyPr anchorCtr="0" anchor="t" bIns="182850" lIns="182850" spcFirstLastPara="1" rIns="182850" wrap="square" tIns="182850">
            <a:normAutofit/>
          </a:bodyPr>
          <a:lstStyle>
            <a:lvl1pPr indent="-457200" lvl="0" marL="457200">
              <a:lnSpc>
                <a:spcPct val="115000"/>
              </a:lnSpc>
              <a:spcBef>
                <a:spcPts val="0"/>
              </a:spcBef>
              <a:spcAft>
                <a:spcPts val="0"/>
              </a:spcAft>
              <a:buClr>
                <a:schemeClr val="dk2"/>
              </a:buClr>
              <a:buSzPts val="3600"/>
              <a:buChar char="●"/>
              <a:defRPr sz="3600">
                <a:solidFill>
                  <a:schemeClr val="dk2"/>
                </a:solidFill>
              </a:defRPr>
            </a:lvl1pPr>
            <a:lvl2pPr indent="-406400" lvl="1" marL="914400">
              <a:lnSpc>
                <a:spcPct val="115000"/>
              </a:lnSpc>
              <a:spcBef>
                <a:spcPts val="0"/>
              </a:spcBef>
              <a:spcAft>
                <a:spcPts val="0"/>
              </a:spcAft>
              <a:buClr>
                <a:schemeClr val="dk2"/>
              </a:buClr>
              <a:buSzPts val="2800"/>
              <a:buChar char="○"/>
              <a:defRPr sz="2800">
                <a:solidFill>
                  <a:schemeClr val="dk2"/>
                </a:solidFill>
              </a:defRPr>
            </a:lvl2pPr>
            <a:lvl3pPr indent="-406400" lvl="2" marL="1371600">
              <a:lnSpc>
                <a:spcPct val="115000"/>
              </a:lnSpc>
              <a:spcBef>
                <a:spcPts val="0"/>
              </a:spcBef>
              <a:spcAft>
                <a:spcPts val="0"/>
              </a:spcAft>
              <a:buClr>
                <a:schemeClr val="dk2"/>
              </a:buClr>
              <a:buSzPts val="2800"/>
              <a:buChar char="■"/>
              <a:defRPr sz="2800">
                <a:solidFill>
                  <a:schemeClr val="dk2"/>
                </a:solidFill>
              </a:defRPr>
            </a:lvl3pPr>
            <a:lvl4pPr indent="-406400" lvl="3" marL="1828800">
              <a:lnSpc>
                <a:spcPct val="115000"/>
              </a:lnSpc>
              <a:spcBef>
                <a:spcPts val="0"/>
              </a:spcBef>
              <a:spcAft>
                <a:spcPts val="0"/>
              </a:spcAft>
              <a:buClr>
                <a:schemeClr val="dk2"/>
              </a:buClr>
              <a:buSzPts val="2800"/>
              <a:buChar char="●"/>
              <a:defRPr sz="2800">
                <a:solidFill>
                  <a:schemeClr val="dk2"/>
                </a:solidFill>
              </a:defRPr>
            </a:lvl4pPr>
            <a:lvl5pPr indent="-406400" lvl="4" marL="2286000">
              <a:lnSpc>
                <a:spcPct val="115000"/>
              </a:lnSpc>
              <a:spcBef>
                <a:spcPts val="0"/>
              </a:spcBef>
              <a:spcAft>
                <a:spcPts val="0"/>
              </a:spcAft>
              <a:buClr>
                <a:schemeClr val="dk2"/>
              </a:buClr>
              <a:buSzPts val="2800"/>
              <a:buChar char="○"/>
              <a:defRPr sz="2800">
                <a:solidFill>
                  <a:schemeClr val="dk2"/>
                </a:solidFill>
              </a:defRPr>
            </a:lvl5pPr>
            <a:lvl6pPr indent="-406400" lvl="5" marL="2743200">
              <a:lnSpc>
                <a:spcPct val="115000"/>
              </a:lnSpc>
              <a:spcBef>
                <a:spcPts val="0"/>
              </a:spcBef>
              <a:spcAft>
                <a:spcPts val="0"/>
              </a:spcAft>
              <a:buClr>
                <a:schemeClr val="dk2"/>
              </a:buClr>
              <a:buSzPts val="2800"/>
              <a:buChar char="■"/>
              <a:defRPr sz="2800">
                <a:solidFill>
                  <a:schemeClr val="dk2"/>
                </a:solidFill>
              </a:defRPr>
            </a:lvl6pPr>
            <a:lvl7pPr indent="-406400" lvl="6" marL="3200400">
              <a:lnSpc>
                <a:spcPct val="115000"/>
              </a:lnSpc>
              <a:spcBef>
                <a:spcPts val="0"/>
              </a:spcBef>
              <a:spcAft>
                <a:spcPts val="0"/>
              </a:spcAft>
              <a:buClr>
                <a:schemeClr val="dk2"/>
              </a:buClr>
              <a:buSzPts val="2800"/>
              <a:buChar char="●"/>
              <a:defRPr sz="2800">
                <a:solidFill>
                  <a:schemeClr val="dk2"/>
                </a:solidFill>
              </a:defRPr>
            </a:lvl7pPr>
            <a:lvl8pPr indent="-406400" lvl="7" marL="3657600">
              <a:lnSpc>
                <a:spcPct val="115000"/>
              </a:lnSpc>
              <a:spcBef>
                <a:spcPts val="0"/>
              </a:spcBef>
              <a:spcAft>
                <a:spcPts val="0"/>
              </a:spcAft>
              <a:buClr>
                <a:schemeClr val="dk2"/>
              </a:buClr>
              <a:buSzPts val="2800"/>
              <a:buChar char="○"/>
              <a:defRPr sz="2800">
                <a:solidFill>
                  <a:schemeClr val="dk2"/>
                </a:solidFill>
              </a:defRPr>
            </a:lvl8pPr>
            <a:lvl9pPr indent="-406400" lvl="8" marL="4114800">
              <a:lnSpc>
                <a:spcPct val="115000"/>
              </a:lnSpc>
              <a:spcBef>
                <a:spcPts val="0"/>
              </a:spcBef>
              <a:spcAft>
                <a:spcPts val="0"/>
              </a:spcAft>
              <a:buClr>
                <a:schemeClr val="dk2"/>
              </a:buClr>
              <a:buSzPts val="2800"/>
              <a:buChar char="■"/>
              <a:defRPr sz="2800">
                <a:solidFill>
                  <a:schemeClr val="dk2"/>
                </a:solidFill>
              </a:defRPr>
            </a:lvl9pPr>
          </a:lstStyle>
          <a:p/>
        </p:txBody>
      </p:sp>
      <p:sp>
        <p:nvSpPr>
          <p:cNvPr id="8" name="Google Shape;8;g35f826cb6dd_2_8"/>
          <p:cNvSpPr txBox="1"/>
          <p:nvPr>
            <p:ph idx="12" type="sldNum"/>
          </p:nvPr>
        </p:nvSpPr>
        <p:spPr>
          <a:xfrm>
            <a:off x="16944916" y="9326434"/>
            <a:ext cx="1097400" cy="787200"/>
          </a:xfrm>
          <a:prstGeom prst="rect">
            <a:avLst/>
          </a:prstGeom>
          <a:noFill/>
          <a:ln>
            <a:noFill/>
          </a:ln>
        </p:spPr>
        <p:txBody>
          <a:bodyPr anchorCtr="0" anchor="ctr" bIns="182850" lIns="182850" spcFirstLastPara="1" rIns="182850" wrap="square" tIns="18285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6.jp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6.jpg"/><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6.jpg"/><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6.jp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2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11.png"/><Relationship Id="rId5"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10.png"/><Relationship Id="rId4" Type="http://schemas.openxmlformats.org/officeDocument/2006/relationships/image" Target="../media/image12.png"/><Relationship Id="rId5" Type="http://schemas.openxmlformats.org/officeDocument/2006/relationships/image" Target="../media/image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32.png"/><Relationship Id="rId4" Type="http://schemas.openxmlformats.org/officeDocument/2006/relationships/image" Target="../media/image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19.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16.jpg"/><Relationship Id="rId6" Type="http://schemas.openxmlformats.org/officeDocument/2006/relationships/image" Target="../media/image4.jpg"/><Relationship Id="rId7" Type="http://schemas.openxmlformats.org/officeDocument/2006/relationships/image" Target="../media/image5.png"/><Relationship Id="rId8" Type="http://schemas.openxmlformats.org/officeDocument/2006/relationships/image" Target="../media/image2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17.png"/><Relationship Id="rId4" Type="http://schemas.openxmlformats.org/officeDocument/2006/relationships/image" Target="../media/image2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2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18.png"/><Relationship Id="rId4" Type="http://schemas.openxmlformats.org/officeDocument/2006/relationships/image" Target="../media/image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image" Target="../media/image40.png"/><Relationship Id="rId4" Type="http://schemas.openxmlformats.org/officeDocument/2006/relationships/image" Target="../media/image37.png"/><Relationship Id="rId5" Type="http://schemas.openxmlformats.org/officeDocument/2006/relationships/image" Target="../media/image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2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29.png"/><Relationship Id="rId4" Type="http://schemas.openxmlformats.org/officeDocument/2006/relationships/image" Target="../media/image33.png"/><Relationship Id="rId5" Type="http://schemas.openxmlformats.org/officeDocument/2006/relationships/image" Target="../media/image2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34.png"/><Relationship Id="rId4" Type="http://schemas.openxmlformats.org/officeDocument/2006/relationships/image" Target="../media/image2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30.png"/><Relationship Id="rId4"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38.png"/><Relationship Id="rId4" Type="http://schemas.openxmlformats.org/officeDocument/2006/relationships/image" Target="../media/image2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39.png"/><Relationship Id="rId4" Type="http://schemas.openxmlformats.org/officeDocument/2006/relationships/image" Target="../media/image2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24.jpg"/><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24.jpg"/><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24.jpg"/><Relationship Id="rId4" Type="http://schemas.openxmlformats.org/officeDocument/2006/relationships/image" Target="../media/image27.png"/><Relationship Id="rId5" Type="http://schemas.openxmlformats.org/officeDocument/2006/relationships/image" Target="../media/image2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2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23.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23.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23.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2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image" Target="../media/image4.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23.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23.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31.pn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53" name="Shape 53"/>
        <p:cNvGrpSpPr/>
        <p:nvPr/>
      </p:nvGrpSpPr>
      <p:grpSpPr>
        <a:xfrm>
          <a:off x="0" y="0"/>
          <a:ext cx="0" cy="0"/>
          <a:chOff x="0" y="0"/>
          <a:chExt cx="0" cy="0"/>
        </a:xfrm>
      </p:grpSpPr>
      <p:sp>
        <p:nvSpPr>
          <p:cNvPr id="54" name="Google Shape;54;p1"/>
          <p:cNvSpPr txBox="1"/>
          <p:nvPr/>
        </p:nvSpPr>
        <p:spPr>
          <a:xfrm>
            <a:off x="1043764" y="2478342"/>
            <a:ext cx="16230000" cy="3050700"/>
          </a:xfrm>
          <a:prstGeom prst="rect">
            <a:avLst/>
          </a:prstGeom>
          <a:noFill/>
          <a:ln>
            <a:noFill/>
          </a:ln>
        </p:spPr>
        <p:txBody>
          <a:bodyPr anchorCtr="0" anchor="t" bIns="0" lIns="0" spcFirstLastPara="1" rIns="0" wrap="square" tIns="0">
            <a:spAutoFit/>
          </a:bodyPr>
          <a:lstStyle/>
          <a:p>
            <a:pPr indent="0" lvl="0" marL="0" marR="0" rtl="0" algn="ctr">
              <a:lnSpc>
                <a:spcPct val="172473"/>
              </a:lnSpc>
              <a:spcBef>
                <a:spcPts val="0"/>
              </a:spcBef>
              <a:spcAft>
                <a:spcPts val="0"/>
              </a:spcAft>
              <a:buNone/>
            </a:pPr>
            <a:r>
              <a:rPr b="1" i="1" lang="en-US" sz="15080" u="none" cap="none" strike="noStrike">
                <a:solidFill>
                  <a:srgbClr val="0F4662"/>
                </a:solidFill>
                <a:latin typeface="Cormorant Garamond"/>
                <a:ea typeface="Cormorant Garamond"/>
                <a:cs typeface="Cormorant Garamond"/>
                <a:sym typeface="Cormorant Garamond"/>
              </a:rPr>
              <a:t>Critical Design Review</a:t>
            </a:r>
            <a:endParaRPr/>
          </a:p>
        </p:txBody>
      </p:sp>
      <p:cxnSp>
        <p:nvCxnSpPr>
          <p:cNvPr id="55" name="Google Shape;55;p1"/>
          <p:cNvCxnSpPr/>
          <p:nvPr/>
        </p:nvCxnSpPr>
        <p:spPr>
          <a:xfrm>
            <a:off x="9070848" y="987552"/>
            <a:ext cx="6440400" cy="0"/>
          </a:xfrm>
          <a:prstGeom prst="straightConnector1">
            <a:avLst/>
          </a:prstGeom>
          <a:noFill/>
          <a:ln cap="flat" cmpd="sng" w="76200">
            <a:solidFill>
              <a:srgbClr val="0F4662"/>
            </a:solidFill>
            <a:prstDash val="solid"/>
            <a:round/>
            <a:headEnd len="sm" w="sm" type="none"/>
            <a:tailEnd len="sm" w="sm" type="none"/>
          </a:ln>
        </p:spPr>
      </p:cxnSp>
      <p:cxnSp>
        <p:nvCxnSpPr>
          <p:cNvPr id="56" name="Google Shape;56;p1"/>
          <p:cNvCxnSpPr/>
          <p:nvPr/>
        </p:nvCxnSpPr>
        <p:spPr>
          <a:xfrm>
            <a:off x="1043764" y="9296400"/>
            <a:ext cx="8114971" cy="0"/>
          </a:xfrm>
          <a:prstGeom prst="straightConnector1">
            <a:avLst/>
          </a:prstGeom>
          <a:noFill/>
          <a:ln cap="flat" cmpd="sng" w="76200">
            <a:solidFill>
              <a:srgbClr val="0F4662"/>
            </a:solidFill>
            <a:prstDash val="solid"/>
            <a:round/>
            <a:headEnd len="sm" w="sm" type="none"/>
            <a:tailEnd len="sm" w="sm" type="none"/>
          </a:ln>
        </p:spPr>
      </p:cxnSp>
      <p:sp>
        <p:nvSpPr>
          <p:cNvPr id="57" name="Google Shape;57;p1"/>
          <p:cNvSpPr/>
          <p:nvPr/>
        </p:nvSpPr>
        <p:spPr>
          <a:xfrm>
            <a:off x="9618706" y="9037492"/>
            <a:ext cx="2968854" cy="441617"/>
          </a:xfrm>
          <a:custGeom>
            <a:rect b="b" l="l" r="r" t="t"/>
            <a:pathLst>
              <a:path extrusionOk="0" h="441617" w="2968854">
                <a:moveTo>
                  <a:pt x="0" y="0"/>
                </a:moveTo>
                <a:lnTo>
                  <a:pt x="2968854" y="0"/>
                </a:lnTo>
                <a:lnTo>
                  <a:pt x="2968854" y="441616"/>
                </a:lnTo>
                <a:lnTo>
                  <a:pt x="0" y="441616"/>
                </a:lnTo>
                <a:lnTo>
                  <a:pt x="0" y="0"/>
                </a:lnTo>
                <a:close/>
              </a:path>
            </a:pathLst>
          </a:custGeom>
          <a:blipFill rotWithShape="1">
            <a:blip r:embed="rId3">
              <a:alphaModFix/>
            </a:blip>
            <a:stretch>
              <a:fillRect b="0" l="0" r="0" t="0"/>
            </a:stretch>
          </a:blipFill>
          <a:ln>
            <a:noFill/>
          </a:ln>
        </p:spPr>
      </p:sp>
      <p:sp>
        <p:nvSpPr>
          <p:cNvPr id="58" name="Google Shape;58;p1"/>
          <p:cNvSpPr txBox="1"/>
          <p:nvPr/>
        </p:nvSpPr>
        <p:spPr>
          <a:xfrm>
            <a:off x="2737539" y="5908475"/>
            <a:ext cx="13125527" cy="1743884"/>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US" sz="5008" u="none" cap="none" strike="noStrike">
                <a:solidFill>
                  <a:srgbClr val="0F4662"/>
                </a:solidFill>
                <a:latin typeface="Quicksand"/>
                <a:ea typeface="Quicksand"/>
                <a:cs typeface="Quicksand"/>
                <a:sym typeface="Quicksand"/>
              </a:rPr>
              <a:t>SMARTNAV CANE: A Sensor-Integrated Mobility Aid for Enhanced Navigation</a:t>
            </a:r>
            <a:endParaRPr/>
          </a:p>
        </p:txBody>
      </p:sp>
      <p:sp>
        <p:nvSpPr>
          <p:cNvPr id="59" name="Google Shape;59;p1"/>
          <p:cNvSpPr txBox="1"/>
          <p:nvPr/>
        </p:nvSpPr>
        <p:spPr>
          <a:xfrm>
            <a:off x="5649752" y="7938108"/>
            <a:ext cx="6988500" cy="483600"/>
          </a:xfrm>
          <a:prstGeom prst="rect">
            <a:avLst/>
          </a:prstGeom>
          <a:noFill/>
          <a:ln>
            <a:noFill/>
          </a:ln>
        </p:spPr>
        <p:txBody>
          <a:bodyPr anchorCtr="0" anchor="t" bIns="0" lIns="0" spcFirstLastPara="1" rIns="0" wrap="square" tIns="0">
            <a:spAutoFit/>
          </a:bodyPr>
          <a:lstStyle/>
          <a:p>
            <a:pPr indent="0" lvl="0" marL="0" marR="0" rtl="0" algn="ctr">
              <a:lnSpc>
                <a:spcPct val="139987"/>
              </a:lnSpc>
              <a:spcBef>
                <a:spcPts val="0"/>
              </a:spcBef>
              <a:spcAft>
                <a:spcPts val="0"/>
              </a:spcAft>
              <a:buNone/>
            </a:pPr>
            <a:r>
              <a:rPr lang="en-US" sz="3141">
                <a:solidFill>
                  <a:srgbClr val="0F4662"/>
                </a:solidFill>
                <a:latin typeface="Quicksand"/>
                <a:ea typeface="Quicksand"/>
                <a:cs typeface="Quicksand"/>
                <a:sym typeface="Quicksand"/>
              </a:rPr>
              <a:t>June </a:t>
            </a:r>
            <a:r>
              <a:rPr b="0" i="0" lang="en-US" sz="3141" u="none" cap="none" strike="noStrike">
                <a:solidFill>
                  <a:srgbClr val="0F4662"/>
                </a:solidFill>
                <a:latin typeface="Quicksand"/>
                <a:ea typeface="Quicksand"/>
                <a:cs typeface="Quicksand"/>
                <a:sym typeface="Quicksand"/>
              </a:rPr>
              <a:t>6</a:t>
            </a:r>
            <a:r>
              <a:rPr lang="en-US" sz="3141">
                <a:solidFill>
                  <a:srgbClr val="0F4662"/>
                </a:solidFill>
                <a:latin typeface="Quicksand"/>
                <a:ea typeface="Quicksand"/>
                <a:cs typeface="Quicksand"/>
                <a:sym typeface="Quicksand"/>
              </a:rPr>
              <a:t>, </a:t>
            </a:r>
            <a:r>
              <a:rPr b="0" i="0" lang="en-US" sz="3141" u="none" cap="none" strike="noStrike">
                <a:solidFill>
                  <a:srgbClr val="0F4662"/>
                </a:solidFill>
                <a:latin typeface="Quicksand"/>
                <a:ea typeface="Quicksand"/>
                <a:cs typeface="Quicksand"/>
                <a:sym typeface="Quicksand"/>
              </a:rPr>
              <a:t>2025</a:t>
            </a:r>
            <a:endParaRPr/>
          </a:p>
        </p:txBody>
      </p:sp>
      <p:sp>
        <p:nvSpPr>
          <p:cNvPr id="60" name="Google Shape;60;p1"/>
          <p:cNvSpPr txBox="1"/>
          <p:nvPr/>
        </p:nvSpPr>
        <p:spPr>
          <a:xfrm>
            <a:off x="3322179" y="1967581"/>
            <a:ext cx="11643600" cy="483600"/>
          </a:xfrm>
          <a:prstGeom prst="rect">
            <a:avLst/>
          </a:prstGeom>
          <a:noFill/>
          <a:ln>
            <a:noFill/>
          </a:ln>
        </p:spPr>
        <p:txBody>
          <a:bodyPr anchorCtr="0" anchor="t" bIns="0" lIns="0" spcFirstLastPara="1" rIns="0" wrap="square" tIns="0">
            <a:spAutoFit/>
          </a:bodyPr>
          <a:lstStyle/>
          <a:p>
            <a:pPr indent="0" lvl="0" marL="0" marR="0" rtl="0" algn="ctr">
              <a:lnSpc>
                <a:spcPct val="139987"/>
              </a:lnSpc>
              <a:spcBef>
                <a:spcPts val="0"/>
              </a:spcBef>
              <a:spcAft>
                <a:spcPts val="0"/>
              </a:spcAft>
              <a:buNone/>
            </a:pPr>
            <a:r>
              <a:rPr b="0" i="0" lang="en-US" sz="3141" u="none" cap="none" strike="noStrike">
                <a:solidFill>
                  <a:srgbClr val="0F4662"/>
                </a:solidFill>
                <a:latin typeface="Quicksand"/>
                <a:ea typeface="Quicksand"/>
                <a:cs typeface="Quicksand"/>
                <a:sym typeface="Quicksand"/>
              </a:rPr>
              <a:t>Prepared by </a:t>
            </a:r>
            <a:r>
              <a:rPr lang="en-US" sz="3141">
                <a:solidFill>
                  <a:srgbClr val="0F4662"/>
                </a:solidFill>
                <a:latin typeface="Quicksand"/>
                <a:ea typeface="Quicksand"/>
                <a:cs typeface="Quicksand"/>
                <a:sym typeface="Quicksand"/>
              </a:rPr>
              <a:t>G</a:t>
            </a:r>
            <a:r>
              <a:rPr b="0" i="0" lang="en-US" sz="3141" u="none" cap="none" strike="noStrike">
                <a:solidFill>
                  <a:srgbClr val="0F4662"/>
                </a:solidFill>
                <a:latin typeface="Quicksand"/>
                <a:ea typeface="Quicksand"/>
                <a:cs typeface="Quicksand"/>
                <a:sym typeface="Quicksand"/>
              </a:rPr>
              <a:t>roup 12</a:t>
            </a:r>
            <a:endParaRPr/>
          </a:p>
        </p:txBody>
      </p:sp>
      <p:sp>
        <p:nvSpPr>
          <p:cNvPr id="61" name="Google Shape;61;p1"/>
          <p:cNvSpPr/>
          <p:nvPr/>
        </p:nvSpPr>
        <p:spPr>
          <a:xfrm>
            <a:off x="5646742" y="807892"/>
            <a:ext cx="2968854" cy="441617"/>
          </a:xfrm>
          <a:custGeom>
            <a:rect b="b" l="l" r="r" t="t"/>
            <a:pathLst>
              <a:path extrusionOk="0" h="441617" w="2968854">
                <a:moveTo>
                  <a:pt x="0" y="0"/>
                </a:moveTo>
                <a:lnTo>
                  <a:pt x="2968854" y="0"/>
                </a:lnTo>
                <a:lnTo>
                  <a:pt x="2968854" y="441616"/>
                </a:lnTo>
                <a:lnTo>
                  <a:pt x="0" y="441616"/>
                </a:lnTo>
                <a:lnTo>
                  <a:pt x="0" y="0"/>
                </a:lnTo>
                <a:close/>
              </a:path>
            </a:pathLst>
          </a:custGeom>
          <a:blipFill rotWithShape="1">
            <a:blip r:embed="rId3">
              <a:alphaModFix/>
            </a:blip>
            <a:stretch>
              <a:fillRect b="0" l="0" r="0" t="0"/>
            </a:stretch>
          </a:blipFill>
          <a:ln>
            <a:noFill/>
          </a:ln>
        </p:spPr>
      </p:sp>
      <p:pic>
        <p:nvPicPr>
          <p:cNvPr id="62" name="Google Shape;62;p1" title="photo.jpeg"/>
          <p:cNvPicPr preferRelativeResize="0"/>
          <p:nvPr/>
        </p:nvPicPr>
        <p:blipFill rotWithShape="1">
          <a:blip r:embed="rId4">
            <a:alphaModFix/>
          </a:blip>
          <a:srcRect b="17414" l="7108" r="7763" t="7199"/>
          <a:stretch/>
        </p:blipFill>
        <p:spPr>
          <a:xfrm>
            <a:off x="16217025" y="0"/>
            <a:ext cx="2070976" cy="247835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79" name="Shape 179"/>
        <p:cNvGrpSpPr/>
        <p:nvPr/>
      </p:nvGrpSpPr>
      <p:grpSpPr>
        <a:xfrm>
          <a:off x="0" y="0"/>
          <a:ext cx="0" cy="0"/>
          <a:chOff x="0" y="0"/>
          <a:chExt cx="0" cy="0"/>
        </a:xfrm>
      </p:grpSpPr>
      <p:sp>
        <p:nvSpPr>
          <p:cNvPr id="180" name="Google Shape;180;g35f826cb6dd_2_84"/>
          <p:cNvSpPr txBox="1"/>
          <p:nvPr/>
        </p:nvSpPr>
        <p:spPr>
          <a:xfrm>
            <a:off x="1041600" y="644250"/>
            <a:ext cx="95040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Component (ToF Sensor ) </a:t>
            </a:r>
            <a:endParaRPr sz="4500"/>
          </a:p>
        </p:txBody>
      </p:sp>
      <p:sp>
        <p:nvSpPr>
          <p:cNvPr id="181" name="Google Shape;181;g35f826cb6dd_2_84"/>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rPr lang="en-US" sz="2500">
                <a:solidFill>
                  <a:schemeClr val="dk2"/>
                </a:solidFill>
                <a:latin typeface="Quicksand"/>
                <a:ea typeface="Quicksand"/>
                <a:cs typeface="Quicksand"/>
                <a:sym typeface="Quicksand"/>
              </a:rPr>
              <a:t>While researching various Time-of-Flight 	  </a:t>
            </a:r>
            <a:r>
              <a:rPr lang="en-US" sz="2500">
                <a:solidFill>
                  <a:schemeClr val="dk2"/>
                </a:solidFill>
                <a:latin typeface="Quicksand"/>
                <a:ea typeface="Quicksand"/>
                <a:cs typeface="Quicksand"/>
                <a:sym typeface="Quicksand"/>
              </a:rPr>
              <a:t>sensors for the bottom of the cane, we mainly considered the range, accuracy, and cost. These constraints were the most important factors to us to ensure we created a functional walking aid at a reasonable cost. </a:t>
            </a:r>
            <a:endParaRPr sz="2500">
              <a:solidFill>
                <a:schemeClr val="dk2"/>
              </a:solidFill>
              <a:latin typeface="Quicksand"/>
              <a:ea typeface="Quicksand"/>
              <a:cs typeface="Quicksand"/>
              <a:sym typeface="Quicksand"/>
            </a:endParaRPr>
          </a:p>
        </p:txBody>
      </p:sp>
      <p:cxnSp>
        <p:nvCxnSpPr>
          <p:cNvPr id="182" name="Google Shape;182;g35f826cb6dd_2_84"/>
          <p:cNvCxnSpPr/>
          <p:nvPr/>
        </p:nvCxnSpPr>
        <p:spPr>
          <a:xfrm>
            <a:off x="11453825" y="976325"/>
            <a:ext cx="3714600" cy="0"/>
          </a:xfrm>
          <a:prstGeom prst="straightConnector1">
            <a:avLst/>
          </a:prstGeom>
          <a:noFill/>
          <a:ln cap="flat" cmpd="sng" w="76200">
            <a:solidFill>
              <a:srgbClr val="0F4662"/>
            </a:solidFill>
            <a:prstDash val="solid"/>
            <a:round/>
            <a:headEnd len="sm" w="sm" type="none"/>
            <a:tailEnd len="sm" w="sm" type="none"/>
          </a:ln>
        </p:spPr>
      </p:cxnSp>
      <p:pic>
        <p:nvPicPr>
          <p:cNvPr id="183" name="Google Shape;183;g35f826cb6dd_2_84"/>
          <p:cNvPicPr preferRelativeResize="0"/>
          <p:nvPr/>
        </p:nvPicPr>
        <p:blipFill>
          <a:blip r:embed="rId3">
            <a:alphaModFix/>
          </a:blip>
          <a:stretch>
            <a:fillRect/>
          </a:stretch>
        </p:blipFill>
        <p:spPr>
          <a:xfrm>
            <a:off x="15762800" y="0"/>
            <a:ext cx="2525201" cy="2262201"/>
          </a:xfrm>
          <a:prstGeom prst="rect">
            <a:avLst/>
          </a:prstGeom>
          <a:noFill/>
          <a:ln>
            <a:noFill/>
          </a:ln>
        </p:spPr>
      </p:pic>
      <p:pic>
        <p:nvPicPr>
          <p:cNvPr descr="TMF8805 1D Time-of-Flight (TOF) Sensor - ams OSRAM | Mouser" id="184" name="Google Shape;184;g35f826cb6dd_2_84"/>
          <p:cNvPicPr preferRelativeResize="0"/>
          <p:nvPr/>
        </p:nvPicPr>
        <p:blipFill>
          <a:blip r:embed="rId4">
            <a:alphaModFix/>
          </a:blip>
          <a:stretch>
            <a:fillRect/>
          </a:stretch>
        </p:blipFill>
        <p:spPr>
          <a:xfrm>
            <a:off x="14506050" y="7152100"/>
            <a:ext cx="3468298" cy="2518725"/>
          </a:xfrm>
          <a:prstGeom prst="rect">
            <a:avLst/>
          </a:prstGeom>
          <a:noFill/>
          <a:ln>
            <a:noFill/>
          </a:ln>
        </p:spPr>
      </p:pic>
      <p:graphicFrame>
        <p:nvGraphicFramePr>
          <p:cNvPr id="185" name="Google Shape;185;g35f826cb6dd_2_84"/>
          <p:cNvGraphicFramePr/>
          <p:nvPr/>
        </p:nvGraphicFramePr>
        <p:xfrm>
          <a:off x="1041600" y="1757363"/>
          <a:ext cx="3000000" cy="3000000"/>
        </p:xfrm>
        <a:graphic>
          <a:graphicData uri="http://schemas.openxmlformats.org/drawingml/2006/table">
            <a:tbl>
              <a:tblPr>
                <a:noFill/>
                <a:tableStyleId>{C3CD597E-FE7F-49CA-ACB7-E39E8F66A33C}</a:tableStyleId>
              </a:tblPr>
              <a:tblGrid>
                <a:gridCol w="2045575"/>
                <a:gridCol w="2228750"/>
                <a:gridCol w="2274550"/>
                <a:gridCol w="2274550"/>
              </a:tblGrid>
              <a:tr h="649725">
                <a:tc>
                  <a:txBody>
                    <a:bodyPr/>
                    <a:lstStyle/>
                    <a:p>
                      <a:pPr indent="0" lvl="0" marL="0" rtl="0" algn="l">
                        <a:lnSpc>
                          <a:spcPct val="115000"/>
                        </a:lnSpc>
                        <a:spcBef>
                          <a:spcPts val="0"/>
                        </a:spcBef>
                        <a:spcAft>
                          <a:spcPts val="0"/>
                        </a:spcAft>
                        <a:buNone/>
                      </a:pPr>
                      <a:r>
                        <a:rPr b="1" lang="en-US" sz="1800"/>
                        <a:t>Parameter</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b="1" lang="en-US" sz="1800"/>
                        <a:t>VL53L1X</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b="1" lang="en-US" sz="1800"/>
                        <a:t>VL53L0X</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b="1" lang="en-US" sz="1800"/>
                        <a:t>VL6180X</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r>
              <a:tr h="649725">
                <a:tc>
                  <a:txBody>
                    <a:bodyPr/>
                    <a:lstStyle/>
                    <a:p>
                      <a:pPr indent="0" lvl="0" marL="0" rtl="0" algn="l">
                        <a:lnSpc>
                          <a:spcPct val="115000"/>
                        </a:lnSpc>
                        <a:spcBef>
                          <a:spcPts val="0"/>
                        </a:spcBef>
                        <a:spcAft>
                          <a:spcPts val="0"/>
                        </a:spcAft>
                        <a:buNone/>
                      </a:pPr>
                      <a:r>
                        <a:rPr b="1" lang="en-US" sz="1800"/>
                        <a:t>Detection Range</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Up to 4m</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Up to 2m</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Under 1m</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649725">
                <a:tc>
                  <a:txBody>
                    <a:bodyPr/>
                    <a:lstStyle/>
                    <a:p>
                      <a:pPr indent="0" lvl="0" marL="0" rtl="0" algn="l">
                        <a:lnSpc>
                          <a:spcPct val="115000"/>
                        </a:lnSpc>
                        <a:spcBef>
                          <a:spcPts val="0"/>
                        </a:spcBef>
                        <a:spcAft>
                          <a:spcPts val="0"/>
                        </a:spcAft>
                        <a:buNone/>
                      </a:pPr>
                      <a:r>
                        <a:rPr b="1" lang="en-US" sz="1800"/>
                        <a:t>Accuracy</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Millimeter-level</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Millimeter-level</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Ultra-fast response</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649725">
                <a:tc>
                  <a:txBody>
                    <a:bodyPr/>
                    <a:lstStyle/>
                    <a:p>
                      <a:pPr indent="0" lvl="0" marL="0" rtl="0" algn="l">
                        <a:lnSpc>
                          <a:spcPct val="115000"/>
                        </a:lnSpc>
                        <a:spcBef>
                          <a:spcPts val="0"/>
                        </a:spcBef>
                        <a:spcAft>
                          <a:spcPts val="0"/>
                        </a:spcAft>
                        <a:buNone/>
                      </a:pPr>
                      <a:r>
                        <a:rPr b="1" lang="en-US" sz="1800"/>
                        <a:t>Field of View</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Adjustable</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Wide</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Narrow</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1126175">
                <a:tc>
                  <a:txBody>
                    <a:bodyPr/>
                    <a:lstStyle/>
                    <a:p>
                      <a:pPr indent="0" lvl="0" marL="0" rtl="0" algn="l">
                        <a:lnSpc>
                          <a:spcPct val="115000"/>
                        </a:lnSpc>
                        <a:spcBef>
                          <a:spcPts val="0"/>
                        </a:spcBef>
                        <a:spcAft>
                          <a:spcPts val="0"/>
                        </a:spcAft>
                        <a:buNone/>
                      </a:pPr>
                      <a:r>
                        <a:rPr b="1" lang="en-US" sz="1800"/>
                        <a:t>Power Consumption</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Moderate</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Low</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Very Low</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649725">
                <a:tc>
                  <a:txBody>
                    <a:bodyPr/>
                    <a:lstStyle/>
                    <a:p>
                      <a:pPr indent="0" lvl="0" marL="0" rtl="0" algn="l">
                        <a:lnSpc>
                          <a:spcPct val="115000"/>
                        </a:lnSpc>
                        <a:spcBef>
                          <a:spcPts val="0"/>
                        </a:spcBef>
                        <a:spcAft>
                          <a:spcPts val="0"/>
                        </a:spcAft>
                        <a:buNone/>
                      </a:pPr>
                      <a:r>
                        <a:rPr b="1" lang="en-US" sz="1800"/>
                        <a:t>Price</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Mod</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Low</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Low</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1126175">
                <a:tc>
                  <a:txBody>
                    <a:bodyPr/>
                    <a:lstStyle/>
                    <a:p>
                      <a:pPr indent="0" lvl="0" marL="0" rtl="0" algn="l">
                        <a:lnSpc>
                          <a:spcPct val="115000"/>
                        </a:lnSpc>
                        <a:spcBef>
                          <a:spcPts val="0"/>
                        </a:spcBef>
                        <a:spcAft>
                          <a:spcPts val="0"/>
                        </a:spcAft>
                        <a:buNone/>
                      </a:pPr>
                      <a:r>
                        <a:rPr b="1" lang="en-US" sz="1800"/>
                        <a:t>Integration Complexity</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Moderate</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Low</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Low</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649725">
                <a:tc>
                  <a:txBody>
                    <a:bodyPr/>
                    <a:lstStyle/>
                    <a:p>
                      <a:pPr indent="0" lvl="0" marL="0" rtl="0" algn="l">
                        <a:lnSpc>
                          <a:spcPct val="115000"/>
                        </a:lnSpc>
                        <a:spcBef>
                          <a:spcPts val="0"/>
                        </a:spcBef>
                        <a:spcAft>
                          <a:spcPts val="0"/>
                        </a:spcAft>
                        <a:buNone/>
                      </a:pPr>
                      <a:r>
                        <a:rPr b="1" lang="en-US" sz="1800"/>
                        <a:t>Response Time</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Fast</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Moderate</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Very Fast</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649725">
                <a:tc>
                  <a:txBody>
                    <a:bodyPr/>
                    <a:lstStyle/>
                    <a:p>
                      <a:pPr indent="0" lvl="0" marL="0" rtl="0" algn="l">
                        <a:lnSpc>
                          <a:spcPct val="115000"/>
                        </a:lnSpc>
                        <a:spcBef>
                          <a:spcPts val="0"/>
                        </a:spcBef>
                        <a:spcAft>
                          <a:spcPts val="0"/>
                        </a:spcAft>
                        <a:buNone/>
                      </a:pPr>
                      <a:r>
                        <a:rPr b="1" lang="en-US" sz="1800"/>
                        <a:t>Operating Voltage</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3.3V</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3.3V</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3.3V</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801325">
                <a:tc>
                  <a:txBody>
                    <a:bodyPr/>
                    <a:lstStyle/>
                    <a:p>
                      <a:pPr indent="0" lvl="0" marL="0" rtl="0" algn="l">
                        <a:lnSpc>
                          <a:spcPct val="115000"/>
                        </a:lnSpc>
                        <a:spcBef>
                          <a:spcPts val="0"/>
                        </a:spcBef>
                        <a:spcAft>
                          <a:spcPts val="0"/>
                        </a:spcAft>
                        <a:buNone/>
                      </a:pPr>
                      <a:r>
                        <a:rPr b="1" lang="en-US" sz="1800"/>
                        <a:t>Interface</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I2C</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I2C</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I2C</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89" name="Shape 189"/>
        <p:cNvGrpSpPr/>
        <p:nvPr/>
      </p:nvGrpSpPr>
      <p:grpSpPr>
        <a:xfrm>
          <a:off x="0" y="0"/>
          <a:ext cx="0" cy="0"/>
          <a:chOff x="0" y="0"/>
          <a:chExt cx="0" cy="0"/>
        </a:xfrm>
      </p:grpSpPr>
      <p:sp>
        <p:nvSpPr>
          <p:cNvPr id="190" name="Google Shape;190;g35f826cb6dd_2_94"/>
          <p:cNvSpPr txBox="1"/>
          <p:nvPr/>
        </p:nvSpPr>
        <p:spPr>
          <a:xfrm>
            <a:off x="1041600" y="644250"/>
            <a:ext cx="95040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Component (</a:t>
            </a:r>
            <a:r>
              <a:rPr b="1" i="1" lang="en-US" sz="4500">
                <a:solidFill>
                  <a:srgbClr val="0F4662"/>
                </a:solidFill>
                <a:latin typeface="Cormorant Garamond"/>
                <a:ea typeface="Cormorant Garamond"/>
                <a:cs typeface="Cormorant Garamond"/>
                <a:sym typeface="Cormorant Garamond"/>
              </a:rPr>
              <a:t>IR</a:t>
            </a:r>
            <a:r>
              <a:rPr b="1" i="1" lang="en-US" sz="4500">
                <a:solidFill>
                  <a:srgbClr val="0F4662"/>
                </a:solidFill>
                <a:latin typeface="Cormorant Garamond"/>
                <a:ea typeface="Cormorant Garamond"/>
                <a:cs typeface="Cormorant Garamond"/>
                <a:sym typeface="Cormorant Garamond"/>
              </a:rPr>
              <a:t> Sensor ) </a:t>
            </a:r>
            <a:endParaRPr sz="4500"/>
          </a:p>
        </p:txBody>
      </p:sp>
      <p:graphicFrame>
        <p:nvGraphicFramePr>
          <p:cNvPr id="191" name="Google Shape;191;g35f826cb6dd_2_94"/>
          <p:cNvGraphicFramePr/>
          <p:nvPr/>
        </p:nvGraphicFramePr>
        <p:xfrm>
          <a:off x="991300" y="2002428"/>
          <a:ext cx="3000000" cy="3000000"/>
        </p:xfrm>
        <a:graphic>
          <a:graphicData uri="http://schemas.openxmlformats.org/drawingml/2006/table">
            <a:tbl>
              <a:tblPr>
                <a:noFill/>
                <a:tableStyleId>{DFCF273E-5765-4A9A-A117-FE5ADA87A3F0}</a:tableStyleId>
              </a:tblPr>
              <a:tblGrid>
                <a:gridCol w="2081425"/>
                <a:gridCol w="2491600"/>
                <a:gridCol w="2348325"/>
                <a:gridCol w="2159350"/>
              </a:tblGrid>
              <a:tr h="1009575">
                <a:tc>
                  <a:txBody>
                    <a:bodyPr/>
                    <a:lstStyle/>
                    <a:p>
                      <a:pPr indent="0" lvl="0" marL="0" marR="0" rtl="0" algn="ctr">
                        <a:lnSpc>
                          <a:spcPct val="115000"/>
                        </a:lnSpc>
                        <a:spcBef>
                          <a:spcPts val="0"/>
                        </a:spcBef>
                        <a:spcAft>
                          <a:spcPts val="0"/>
                        </a:spcAft>
                        <a:buNone/>
                      </a:pPr>
                      <a:r>
                        <a:t/>
                      </a:r>
                      <a:endParaRPr b="1" sz="21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Sharp GP2Y0A710K0F</a:t>
                      </a:r>
                      <a:endParaRPr b="1"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b="1" lang="en-US" sz="2100">
                          <a:latin typeface="Arial"/>
                          <a:ea typeface="Arial"/>
                          <a:cs typeface="Arial"/>
                          <a:sym typeface="Arial"/>
                        </a:rPr>
                        <a:t>          Sharp  GP2Y0A21YK0F</a:t>
                      </a:r>
                      <a:endParaRPr b="1"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Sharp GP2Y0A41SK0F</a:t>
                      </a:r>
                      <a:endParaRPr b="1"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750800">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Range</a:t>
                      </a:r>
                      <a:endParaRPr b="1"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1 – 5.5 m</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Up to 1m</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Up to 4 m </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058925">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Price</a:t>
                      </a:r>
                      <a:endParaRPr b="1" sz="21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$12</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$5.65</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$8.18</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041975">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Current Draw</a:t>
                      </a:r>
                      <a:endParaRPr b="1" sz="21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Typ. 30 mA </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25 mA</a:t>
                      </a:r>
                      <a:endParaRPr sz="21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20 mA</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041975">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Supply Voltage</a:t>
                      </a:r>
                      <a:endParaRPr b="1"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4.5 – 5.5 V</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4.5 – 5.5 V</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4.5 – 5.5 V</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424625">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Footprint</a:t>
                      </a:r>
                      <a:endParaRPr b="1"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58 × 17.6 × 22.5 mm </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44.5 × 18.9 × 13.5 mm </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40 × 20 × 13.5 mm</a:t>
                      </a:r>
                      <a:endParaRPr sz="2100">
                        <a:latin typeface="Arial"/>
                        <a:ea typeface="Arial"/>
                        <a:cs typeface="Arial"/>
                        <a:sym typeface="Arial"/>
                      </a:endParaRPr>
                    </a:p>
                    <a:p>
                      <a:pPr indent="0" lvl="0" marL="0" marR="0" rtl="0" algn="l">
                        <a:lnSpc>
                          <a:spcPct val="115000"/>
                        </a:lnSpc>
                        <a:spcBef>
                          <a:spcPts val="0"/>
                        </a:spcBef>
                        <a:spcAft>
                          <a:spcPts val="0"/>
                        </a:spcAft>
                        <a:buNone/>
                      </a:pPr>
                      <a:r>
                        <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424625">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Accuracy </a:t>
                      </a:r>
                      <a:endParaRPr b="1"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High Accuracy</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2100">
                          <a:latin typeface="Arial"/>
                          <a:ea typeface="Arial"/>
                          <a:cs typeface="Arial"/>
                          <a:sym typeface="Arial"/>
                        </a:rPr>
                        <a:t>Moderate</a:t>
                      </a:r>
                      <a:r>
                        <a:rPr lang="en-US" sz="2100">
                          <a:latin typeface="Arial"/>
                          <a:ea typeface="Arial"/>
                          <a:cs typeface="Arial"/>
                          <a:sym typeface="Arial"/>
                        </a:rPr>
                        <a:t> Accuracy</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2100">
                          <a:latin typeface="Arial"/>
                          <a:ea typeface="Arial"/>
                          <a:cs typeface="Arial"/>
                          <a:sym typeface="Arial"/>
                        </a:rPr>
                        <a:t>High Accuracy</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sp>
        <p:nvSpPr>
          <p:cNvPr id="192" name="Google Shape;192;g35f826cb6dd_2_94"/>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rPr lang="en-US" sz="2500">
                <a:solidFill>
                  <a:schemeClr val="dk2"/>
                </a:solidFill>
                <a:latin typeface="Quicksand"/>
                <a:ea typeface="Quicksand"/>
                <a:cs typeface="Quicksand"/>
                <a:sym typeface="Quicksand"/>
              </a:rPr>
              <a:t>Similar to the research of the Time-of-Flight sensors, we analyzed the qualities of range, accuracy, and cost. In addition, we tailored the decision of this </a:t>
            </a:r>
            <a:r>
              <a:rPr lang="en-US" sz="2500">
                <a:solidFill>
                  <a:schemeClr val="dk2"/>
                </a:solidFill>
                <a:latin typeface="Quicksand"/>
                <a:ea typeface="Quicksand"/>
                <a:cs typeface="Quicksand"/>
                <a:sym typeface="Quicksand"/>
              </a:rPr>
              <a:t>sensor to its position at the top of the cane. </a:t>
            </a:r>
            <a:endParaRPr sz="2500">
              <a:solidFill>
                <a:schemeClr val="dk2"/>
              </a:solidFill>
              <a:latin typeface="Quicksand"/>
              <a:ea typeface="Quicksand"/>
              <a:cs typeface="Quicksand"/>
              <a:sym typeface="Quicksand"/>
            </a:endParaRPr>
          </a:p>
        </p:txBody>
      </p:sp>
      <p:cxnSp>
        <p:nvCxnSpPr>
          <p:cNvPr id="193" name="Google Shape;193;g35f826cb6dd_2_94"/>
          <p:cNvCxnSpPr/>
          <p:nvPr/>
        </p:nvCxnSpPr>
        <p:spPr>
          <a:xfrm>
            <a:off x="11430000" y="976325"/>
            <a:ext cx="3718200" cy="0"/>
          </a:xfrm>
          <a:prstGeom prst="straightConnector1">
            <a:avLst/>
          </a:prstGeom>
          <a:noFill/>
          <a:ln cap="flat" cmpd="sng" w="76200">
            <a:solidFill>
              <a:srgbClr val="0F4662"/>
            </a:solidFill>
            <a:prstDash val="solid"/>
            <a:round/>
            <a:headEnd len="sm" w="sm" type="none"/>
            <a:tailEnd len="sm" w="sm" type="none"/>
          </a:ln>
        </p:spPr>
      </p:cxnSp>
      <p:pic>
        <p:nvPicPr>
          <p:cNvPr id="194" name="Google Shape;194;g35f826cb6dd_2_94"/>
          <p:cNvPicPr preferRelativeResize="0"/>
          <p:nvPr/>
        </p:nvPicPr>
        <p:blipFill>
          <a:blip r:embed="rId3">
            <a:alphaModFix/>
          </a:blip>
          <a:stretch>
            <a:fillRect/>
          </a:stretch>
        </p:blipFill>
        <p:spPr>
          <a:xfrm>
            <a:off x="15762800" y="0"/>
            <a:ext cx="2525201" cy="2262201"/>
          </a:xfrm>
          <a:prstGeom prst="rect">
            <a:avLst/>
          </a:prstGeom>
          <a:noFill/>
          <a:ln>
            <a:noFill/>
          </a:ln>
        </p:spPr>
      </p:pic>
      <p:pic>
        <p:nvPicPr>
          <p:cNvPr descr="Sharp GP2Y0A710K0F IR Range Sensor (100-550cm)" id="195" name="Google Shape;195;g35f826cb6dd_2_94"/>
          <p:cNvPicPr preferRelativeResize="0"/>
          <p:nvPr/>
        </p:nvPicPr>
        <p:blipFill>
          <a:blip r:embed="rId4">
            <a:alphaModFix/>
          </a:blip>
          <a:stretch>
            <a:fillRect/>
          </a:stretch>
        </p:blipFill>
        <p:spPr>
          <a:xfrm>
            <a:off x="15334775" y="7456143"/>
            <a:ext cx="2525200" cy="229878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99" name="Shape 199"/>
        <p:cNvGrpSpPr/>
        <p:nvPr/>
      </p:nvGrpSpPr>
      <p:grpSpPr>
        <a:xfrm>
          <a:off x="0" y="0"/>
          <a:ext cx="0" cy="0"/>
          <a:chOff x="0" y="0"/>
          <a:chExt cx="0" cy="0"/>
        </a:xfrm>
      </p:grpSpPr>
      <p:sp>
        <p:nvSpPr>
          <p:cNvPr id="200" name="Google Shape;200;g35f826cb6dd_2_107"/>
          <p:cNvSpPr txBox="1"/>
          <p:nvPr/>
        </p:nvSpPr>
        <p:spPr>
          <a:xfrm>
            <a:off x="904875" y="644250"/>
            <a:ext cx="111357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Component (MCU) </a:t>
            </a:r>
            <a:endParaRPr sz="4500"/>
          </a:p>
        </p:txBody>
      </p:sp>
      <p:graphicFrame>
        <p:nvGraphicFramePr>
          <p:cNvPr id="201" name="Google Shape;201;g35f826cb6dd_2_107"/>
          <p:cNvGraphicFramePr/>
          <p:nvPr/>
        </p:nvGraphicFramePr>
        <p:xfrm>
          <a:off x="904875" y="1867028"/>
          <a:ext cx="3000000" cy="3000000"/>
        </p:xfrm>
        <a:graphic>
          <a:graphicData uri="http://schemas.openxmlformats.org/drawingml/2006/table">
            <a:tbl>
              <a:tblPr>
                <a:noFill/>
                <a:tableStyleId>{DFCF273E-5765-4A9A-A117-FE5ADA87A3F0}</a:tableStyleId>
              </a:tblPr>
              <a:tblGrid>
                <a:gridCol w="2354050"/>
                <a:gridCol w="2032650"/>
                <a:gridCol w="2361375"/>
                <a:gridCol w="2361375"/>
              </a:tblGrid>
              <a:tr h="685225">
                <a:tc>
                  <a:txBody>
                    <a:bodyPr/>
                    <a:lstStyle/>
                    <a:p>
                      <a:pPr indent="0" lvl="0" marL="0" marR="0" rtl="0" algn="l">
                        <a:lnSpc>
                          <a:spcPct val="115000"/>
                        </a:lnSpc>
                        <a:spcBef>
                          <a:spcPts val="0"/>
                        </a:spcBef>
                        <a:spcAft>
                          <a:spcPts val="0"/>
                        </a:spcAft>
                        <a:buNone/>
                      </a:pPr>
                      <a:r>
                        <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ESP 32 Wroom 32 </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Arduino (ATmega328P)</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MSP430FR6989</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685225">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Processing Power </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240 Mhz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18 Mhz</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16 MHz</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30800">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RAM</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520 KB</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2KB</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120KB</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99750">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WIFI Connectivity</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Yes</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No</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No</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97100">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 Price</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$6</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$3</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$4</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609250">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GPIO Pins</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rPr lang="en-US" sz="1800">
                          <a:latin typeface="Arial"/>
                          <a:ea typeface="Arial"/>
                          <a:cs typeface="Arial"/>
                          <a:sym typeface="Arial"/>
                        </a:rPr>
                        <a:t>36 Gpio pins</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rPr lang="en-US" sz="1800">
                          <a:latin typeface="Arial"/>
                          <a:ea typeface="Arial"/>
                          <a:cs typeface="Arial"/>
                          <a:sym typeface="Arial"/>
                        </a:rPr>
                        <a:t>23 GPIO Pins</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83 GPIO Pins</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914800">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Cores</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Dual Core</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Single Core</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Single Core</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914800">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Bluetooth Connectivity </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Yes</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No</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No</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sp>
        <p:nvSpPr>
          <p:cNvPr id="202" name="Google Shape;202;g35f826cb6dd_2_107"/>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rPr lang="en-US" sz="2500">
                <a:solidFill>
                  <a:schemeClr val="dk2"/>
                </a:solidFill>
                <a:latin typeface="Quicksand"/>
                <a:ea typeface="Quicksand"/>
                <a:cs typeface="Quicksand"/>
                <a:sym typeface="Quicksand"/>
              </a:rPr>
              <a:t>To determine the best microcontroller for our project, we compared the three listed in the table. Determining an appropriate MCU for our project was an </a:t>
            </a:r>
            <a:r>
              <a:rPr lang="en-US" sz="2500">
                <a:solidFill>
                  <a:schemeClr val="dk2"/>
                </a:solidFill>
                <a:latin typeface="Quicksand"/>
                <a:ea typeface="Quicksand"/>
                <a:cs typeface="Quicksand"/>
                <a:sym typeface="Quicksand"/>
              </a:rPr>
              <a:t>important</a:t>
            </a:r>
            <a:r>
              <a:rPr lang="en-US" sz="2500">
                <a:solidFill>
                  <a:schemeClr val="dk2"/>
                </a:solidFill>
                <a:latin typeface="Quicksand"/>
                <a:ea typeface="Quicksand"/>
                <a:cs typeface="Quicksand"/>
                <a:sym typeface="Quicksand"/>
              </a:rPr>
              <a:t> task. to ensure it would be capable of handling the scope of our project.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rPr lang="en-US" sz="2500">
                <a:solidFill>
                  <a:schemeClr val="dk2"/>
                </a:solidFill>
                <a:latin typeface="Quicksand"/>
                <a:ea typeface="Quicksand"/>
                <a:cs typeface="Quicksand"/>
                <a:sym typeface="Quicksand"/>
              </a:rPr>
              <a:t>After evaluating these microcontrollers, we </a:t>
            </a:r>
            <a:r>
              <a:rPr lang="en-US" sz="2500">
                <a:solidFill>
                  <a:schemeClr val="dk2"/>
                </a:solidFill>
                <a:latin typeface="Quicksand"/>
                <a:ea typeface="Quicksand"/>
                <a:cs typeface="Quicksand"/>
                <a:sym typeface="Quicksand"/>
              </a:rPr>
              <a:t>prioritized</a:t>
            </a:r>
            <a:r>
              <a:rPr lang="en-US" sz="2500">
                <a:solidFill>
                  <a:schemeClr val="dk2"/>
                </a:solidFill>
                <a:latin typeface="Quicksand"/>
                <a:ea typeface="Quicksand"/>
                <a:cs typeface="Quicksand"/>
                <a:sym typeface="Quicksand"/>
              </a:rPr>
              <a:t> wireless connectivity, </a:t>
            </a:r>
            <a:r>
              <a:rPr lang="en-US" sz="2500">
                <a:solidFill>
                  <a:schemeClr val="dk2"/>
                </a:solidFill>
                <a:latin typeface="Quicksand"/>
                <a:ea typeface="Quicksand"/>
                <a:cs typeface="Quicksand"/>
                <a:sym typeface="Quicksand"/>
              </a:rPr>
              <a:t>processing</a:t>
            </a:r>
            <a:r>
              <a:rPr lang="en-US" sz="2500">
                <a:solidFill>
                  <a:schemeClr val="dk2"/>
                </a:solidFill>
                <a:latin typeface="Quicksand"/>
                <a:ea typeface="Quicksand"/>
                <a:cs typeface="Quicksand"/>
                <a:sym typeface="Quicksand"/>
              </a:rPr>
              <a:t> power, and I/O flexibility. </a:t>
            </a:r>
            <a:endParaRPr sz="2500">
              <a:solidFill>
                <a:schemeClr val="dk2"/>
              </a:solidFill>
              <a:latin typeface="Quicksand"/>
              <a:ea typeface="Quicksand"/>
              <a:cs typeface="Quicksand"/>
              <a:sym typeface="Quicksand"/>
            </a:endParaRPr>
          </a:p>
        </p:txBody>
      </p:sp>
      <p:cxnSp>
        <p:nvCxnSpPr>
          <p:cNvPr id="203" name="Google Shape;203;g35f826cb6dd_2_107"/>
          <p:cNvCxnSpPr/>
          <p:nvPr/>
        </p:nvCxnSpPr>
        <p:spPr>
          <a:xfrm>
            <a:off x="11453825" y="1023950"/>
            <a:ext cx="3654000" cy="0"/>
          </a:xfrm>
          <a:prstGeom prst="straightConnector1">
            <a:avLst/>
          </a:prstGeom>
          <a:noFill/>
          <a:ln cap="flat" cmpd="sng" w="76200">
            <a:solidFill>
              <a:srgbClr val="0F4662"/>
            </a:solidFill>
            <a:prstDash val="solid"/>
            <a:round/>
            <a:headEnd len="sm" w="sm" type="none"/>
            <a:tailEnd len="sm" w="sm" type="none"/>
          </a:ln>
        </p:spPr>
      </p:cxnSp>
      <p:pic>
        <p:nvPicPr>
          <p:cNvPr id="204" name="Google Shape;204;g35f826cb6dd_2_107"/>
          <p:cNvPicPr preferRelativeResize="0"/>
          <p:nvPr/>
        </p:nvPicPr>
        <p:blipFill>
          <a:blip r:embed="rId3">
            <a:alphaModFix/>
          </a:blip>
          <a:stretch>
            <a:fillRect/>
          </a:stretch>
        </p:blipFill>
        <p:spPr>
          <a:xfrm>
            <a:off x="15762800" y="0"/>
            <a:ext cx="2525201" cy="2262201"/>
          </a:xfrm>
          <a:prstGeom prst="rect">
            <a:avLst/>
          </a:prstGeom>
          <a:noFill/>
          <a:ln>
            <a:noFill/>
          </a:ln>
        </p:spPr>
      </p:pic>
      <p:pic>
        <p:nvPicPr>
          <p:cNvPr descr="ESP-WROOM-32 ESP32 ESP-32S Development Board at ₹ 300/piece | Embedded  System Development Boards in New Delhi | ID: 2850945170097" id="205" name="Google Shape;205;g35f826cb6dd_2_107"/>
          <p:cNvPicPr preferRelativeResize="0"/>
          <p:nvPr/>
        </p:nvPicPr>
        <p:blipFill>
          <a:blip r:embed="rId4">
            <a:alphaModFix/>
          </a:blip>
          <a:stretch>
            <a:fillRect/>
          </a:stretch>
        </p:blipFill>
        <p:spPr>
          <a:xfrm>
            <a:off x="15073613" y="6802250"/>
            <a:ext cx="2833675" cy="28336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09" name="Shape 209"/>
        <p:cNvGrpSpPr/>
        <p:nvPr/>
      </p:nvGrpSpPr>
      <p:grpSpPr>
        <a:xfrm>
          <a:off x="0" y="0"/>
          <a:ext cx="0" cy="0"/>
          <a:chOff x="0" y="0"/>
          <a:chExt cx="0" cy="0"/>
        </a:xfrm>
      </p:grpSpPr>
      <p:sp>
        <p:nvSpPr>
          <p:cNvPr id="210" name="Google Shape;210;g35fbfd681e3_8_0"/>
          <p:cNvSpPr txBox="1"/>
          <p:nvPr/>
        </p:nvSpPr>
        <p:spPr>
          <a:xfrm>
            <a:off x="904875" y="644250"/>
            <a:ext cx="111357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Technology (MEMS Microphones) </a:t>
            </a:r>
            <a:endParaRPr sz="4500"/>
          </a:p>
        </p:txBody>
      </p:sp>
      <p:sp>
        <p:nvSpPr>
          <p:cNvPr id="211" name="Google Shape;211;g35fbfd681e3_8_0"/>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rPr lang="en-US" sz="2500">
                <a:solidFill>
                  <a:schemeClr val="dk2"/>
                </a:solidFill>
                <a:latin typeface="Quicksand"/>
                <a:ea typeface="Quicksand"/>
                <a:cs typeface="Quicksand"/>
                <a:sym typeface="Quicksand"/>
              </a:rPr>
              <a:t>Our project requires a microphone to allow users to directly interact with the cane through speech. We wanted to find a technology that would be easy to integrate, but would effectively capture sound in various environments while consuming little power.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rPr lang="en-US" sz="2500">
                <a:solidFill>
                  <a:schemeClr val="dk2"/>
                </a:solidFill>
                <a:latin typeface="Quicksand"/>
                <a:ea typeface="Quicksand"/>
                <a:cs typeface="Quicksand"/>
                <a:sym typeface="Quicksand"/>
              </a:rPr>
              <a:t>Due to these reasons, we determined digital MEMS </a:t>
            </a:r>
            <a:r>
              <a:rPr lang="en-US" sz="2500">
                <a:solidFill>
                  <a:schemeClr val="dk2"/>
                </a:solidFill>
                <a:latin typeface="Quicksand"/>
                <a:ea typeface="Quicksand"/>
                <a:cs typeface="Quicksand"/>
                <a:sym typeface="Quicksand"/>
              </a:rPr>
              <a:t>microphones</a:t>
            </a:r>
            <a:r>
              <a:rPr lang="en-US" sz="2500">
                <a:solidFill>
                  <a:schemeClr val="dk2"/>
                </a:solidFill>
                <a:latin typeface="Quicksand"/>
                <a:ea typeface="Quicksand"/>
                <a:cs typeface="Quicksand"/>
                <a:sym typeface="Quicksand"/>
              </a:rPr>
              <a:t> would best suit our project.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p:txBody>
      </p:sp>
      <p:pic>
        <p:nvPicPr>
          <p:cNvPr id="212" name="Google Shape;212;g35fbfd681e3_8_0"/>
          <p:cNvPicPr preferRelativeResize="0"/>
          <p:nvPr/>
        </p:nvPicPr>
        <p:blipFill>
          <a:blip r:embed="rId3">
            <a:alphaModFix/>
          </a:blip>
          <a:stretch>
            <a:fillRect/>
          </a:stretch>
        </p:blipFill>
        <p:spPr>
          <a:xfrm>
            <a:off x="15762800" y="0"/>
            <a:ext cx="2525201" cy="2262201"/>
          </a:xfrm>
          <a:prstGeom prst="rect">
            <a:avLst/>
          </a:prstGeom>
          <a:noFill/>
          <a:ln>
            <a:noFill/>
          </a:ln>
        </p:spPr>
      </p:pic>
      <p:cxnSp>
        <p:nvCxnSpPr>
          <p:cNvPr id="213" name="Google Shape;213;g35fbfd681e3_8_0"/>
          <p:cNvCxnSpPr/>
          <p:nvPr/>
        </p:nvCxnSpPr>
        <p:spPr>
          <a:xfrm>
            <a:off x="11148060" y="973950"/>
            <a:ext cx="4181700" cy="0"/>
          </a:xfrm>
          <a:prstGeom prst="straightConnector1">
            <a:avLst/>
          </a:prstGeom>
          <a:noFill/>
          <a:ln cap="flat" cmpd="sng" w="76200">
            <a:solidFill>
              <a:srgbClr val="0F4662"/>
            </a:solidFill>
            <a:prstDash val="solid"/>
            <a:round/>
            <a:headEnd len="sm" w="sm" type="none"/>
            <a:tailEnd len="sm" w="sm" type="none"/>
          </a:ln>
        </p:spPr>
      </p:cxnSp>
      <p:graphicFrame>
        <p:nvGraphicFramePr>
          <p:cNvPr id="214" name="Google Shape;214;g35fbfd681e3_8_0"/>
          <p:cNvGraphicFramePr/>
          <p:nvPr/>
        </p:nvGraphicFramePr>
        <p:xfrm>
          <a:off x="904863" y="1949400"/>
          <a:ext cx="3000000" cy="3000000"/>
        </p:xfrm>
        <a:graphic>
          <a:graphicData uri="http://schemas.openxmlformats.org/drawingml/2006/table">
            <a:tbl>
              <a:tblPr>
                <a:noFill/>
                <a:tableStyleId>{C3CD597E-FE7F-49CA-ACB7-E39E8F66A33C}</a:tableStyleId>
              </a:tblPr>
              <a:tblGrid>
                <a:gridCol w="2118400"/>
                <a:gridCol w="1851650"/>
                <a:gridCol w="2369500"/>
                <a:gridCol w="2730425"/>
              </a:tblGrid>
              <a:tr h="812325">
                <a:tc>
                  <a:txBody>
                    <a:bodyPr/>
                    <a:lstStyle/>
                    <a:p>
                      <a:pPr indent="0" lvl="0" marL="0" rtl="0" algn="l">
                        <a:spcBef>
                          <a:spcPts val="0"/>
                        </a:spcBef>
                        <a:spcAft>
                          <a:spcPts val="0"/>
                        </a:spcAft>
                        <a:buNone/>
                      </a:pPr>
                      <a:r>
                        <a:rPr b="1" lang="en-US" sz="1800"/>
                        <a:t>Parameter</a:t>
                      </a:r>
                      <a:endParaRPr b="1" sz="1800"/>
                    </a:p>
                  </a:txBody>
                  <a:tcPr marT="12700" marB="63500" marR="12700" marL="12700"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1800"/>
                        <a:t>Digital MEMS Microphones</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b="1" lang="en-US" sz="1800"/>
                        <a:t>Analog MEMS Microphones</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1800"/>
                        <a:t>Electret Condenser Microphones</a:t>
                      </a:r>
                      <a:endParaRPr b="1"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r>
              <a:tr h="812325">
                <a:tc>
                  <a:txBody>
                    <a:bodyPr/>
                    <a:lstStyle/>
                    <a:p>
                      <a:pPr indent="0" lvl="0" marL="0" rtl="0" algn="l">
                        <a:spcBef>
                          <a:spcPts val="0"/>
                        </a:spcBef>
                        <a:spcAft>
                          <a:spcPts val="0"/>
                        </a:spcAft>
                        <a:buNone/>
                      </a:pPr>
                      <a:r>
                        <a:rPr b="1" lang="en-US" sz="1800"/>
                        <a:t>Operating Principle</a:t>
                      </a:r>
                      <a:endParaRPr b="1" sz="1800"/>
                    </a:p>
                  </a:txBody>
                  <a:tcPr marT="12700" marB="63500" marR="12700" marL="12700"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           Capacitive, I²S</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Capacitive, Analog</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Electric, Analog</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812325">
                <a:tc>
                  <a:txBody>
                    <a:bodyPr/>
                    <a:lstStyle/>
                    <a:p>
                      <a:pPr indent="0" lvl="0" marL="0" rtl="0" algn="l">
                        <a:spcBef>
                          <a:spcPts val="0"/>
                        </a:spcBef>
                        <a:spcAft>
                          <a:spcPts val="0"/>
                        </a:spcAft>
                        <a:buNone/>
                      </a:pPr>
                      <a:r>
                        <a:rPr b="1" lang="en-US" sz="1800"/>
                        <a:t>Signal Output</a:t>
                      </a:r>
                      <a:endParaRPr b="1" sz="1800"/>
                    </a:p>
                  </a:txBody>
                  <a:tcPr marT="12700" marB="63500" marR="12700" marL="12700"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                	Digital (I²S)</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Analog</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Analog</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812325">
                <a:tc>
                  <a:txBody>
                    <a:bodyPr/>
                    <a:lstStyle/>
                    <a:p>
                      <a:pPr indent="0" lvl="0" marL="0" rtl="0" algn="l">
                        <a:spcBef>
                          <a:spcPts val="0"/>
                        </a:spcBef>
                        <a:spcAft>
                          <a:spcPts val="0"/>
                        </a:spcAft>
                        <a:buNone/>
                      </a:pPr>
                      <a:r>
                        <a:rPr b="1" lang="en-US" sz="1800"/>
                        <a:t>Frequency Range (Hz)</a:t>
                      </a:r>
                      <a:endParaRPr b="1" sz="1800"/>
                    </a:p>
                  </a:txBody>
                  <a:tcPr marT="12700" marB="63500" marR="12700" marL="12700"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20-20k</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20-20k</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20-20k</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812325">
                <a:tc>
                  <a:txBody>
                    <a:bodyPr/>
                    <a:lstStyle/>
                    <a:p>
                      <a:pPr indent="0" lvl="0" marL="0" rtl="0" algn="l">
                        <a:spcBef>
                          <a:spcPts val="0"/>
                        </a:spcBef>
                        <a:spcAft>
                          <a:spcPts val="0"/>
                        </a:spcAft>
                        <a:buNone/>
                      </a:pPr>
                      <a:r>
                        <a:rPr b="1" lang="en-US" sz="1800"/>
                        <a:t>Power Consumption</a:t>
                      </a:r>
                      <a:endParaRPr b="1" sz="1800"/>
                    </a:p>
                  </a:txBody>
                  <a:tcPr marT="12700" marB="63500" marR="12700" marL="12700"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~0.5 mA</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~1 mA</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~1 mA+</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812325">
                <a:tc>
                  <a:txBody>
                    <a:bodyPr/>
                    <a:lstStyle/>
                    <a:p>
                      <a:pPr indent="0" lvl="0" marL="0" rtl="0" algn="l">
                        <a:spcBef>
                          <a:spcPts val="0"/>
                        </a:spcBef>
                        <a:spcAft>
                          <a:spcPts val="0"/>
                        </a:spcAft>
                        <a:buNone/>
                      </a:pPr>
                      <a:r>
                        <a:rPr b="1" lang="en-US" sz="1800"/>
                        <a:t>Size</a:t>
                      </a:r>
                      <a:endParaRPr b="1" sz="1800"/>
                    </a:p>
                  </a:txBody>
                  <a:tcPr marT="12700" marB="63500" marR="12700" marL="12700"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                        ~3×3×1 mm</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~3×3×1 mm</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Larger</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812325">
                <a:tc>
                  <a:txBody>
                    <a:bodyPr/>
                    <a:lstStyle/>
                    <a:p>
                      <a:pPr indent="0" lvl="0" marL="0" rtl="0" algn="l">
                        <a:spcBef>
                          <a:spcPts val="0"/>
                        </a:spcBef>
                        <a:spcAft>
                          <a:spcPts val="0"/>
                        </a:spcAft>
                        <a:buNone/>
                      </a:pPr>
                      <a:r>
                        <a:rPr b="1" lang="en-US" sz="1800"/>
                        <a:t>Integration Complexity</a:t>
                      </a:r>
                      <a:endParaRPr b="1" sz="1800"/>
                    </a:p>
                  </a:txBody>
                  <a:tcPr marT="12700" marB="63500" marR="12700" marL="12700"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Low</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                        	Moderate</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High</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812325">
                <a:tc>
                  <a:txBody>
                    <a:bodyPr/>
                    <a:lstStyle/>
                    <a:p>
                      <a:pPr indent="0" lvl="0" marL="0" rtl="0" algn="l">
                        <a:spcBef>
                          <a:spcPts val="0"/>
                        </a:spcBef>
                        <a:spcAft>
                          <a:spcPts val="0"/>
                        </a:spcAft>
                        <a:buNone/>
                      </a:pPr>
                      <a:r>
                        <a:rPr b="1" lang="en-US" sz="1800"/>
                        <a:t>Noise Performance</a:t>
                      </a:r>
                      <a:endParaRPr b="1" sz="1800"/>
                    </a:p>
                  </a:txBody>
                  <a:tcPr marT="12700" marB="63500" marR="12700" marL="12700"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Low</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                        	Moderate</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Moderate</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812325">
                <a:tc>
                  <a:txBody>
                    <a:bodyPr/>
                    <a:lstStyle/>
                    <a:p>
                      <a:pPr indent="0" lvl="0" marL="0" rtl="0" algn="l">
                        <a:spcBef>
                          <a:spcPts val="0"/>
                        </a:spcBef>
                        <a:spcAft>
                          <a:spcPts val="0"/>
                        </a:spcAft>
                        <a:buNone/>
                      </a:pPr>
                      <a:r>
                        <a:rPr b="1" lang="en-US" sz="1800"/>
                        <a:t>Sensitivity</a:t>
                      </a:r>
                      <a:endParaRPr b="1" sz="1800"/>
                    </a:p>
                  </a:txBody>
                  <a:tcPr marT="12700" marB="63500" marR="12700" marL="12700"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                    	~60-65 dB</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~60-65 dB</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~55-60 dB</a:t>
                      </a:r>
                      <a:endParaRPr sz="1800"/>
                    </a:p>
                  </a:txBody>
                  <a:tcPr marT="12700" marB="63500" marR="12700" marL="127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18" name="Shape 218"/>
        <p:cNvGrpSpPr/>
        <p:nvPr/>
      </p:nvGrpSpPr>
      <p:grpSpPr>
        <a:xfrm>
          <a:off x="0" y="0"/>
          <a:ext cx="0" cy="0"/>
          <a:chOff x="0" y="0"/>
          <a:chExt cx="0" cy="0"/>
        </a:xfrm>
      </p:grpSpPr>
      <p:sp>
        <p:nvSpPr>
          <p:cNvPr id="219" name="Google Shape;219;g35f90991f65_1_4"/>
          <p:cNvSpPr txBox="1"/>
          <p:nvPr/>
        </p:nvSpPr>
        <p:spPr>
          <a:xfrm>
            <a:off x="904875" y="644250"/>
            <a:ext cx="111357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Component (</a:t>
            </a:r>
            <a:r>
              <a:rPr b="1" i="1" lang="en-US" sz="4500">
                <a:solidFill>
                  <a:srgbClr val="0F4662"/>
                </a:solidFill>
                <a:latin typeface="Cormorant Garamond"/>
                <a:ea typeface="Cormorant Garamond"/>
                <a:cs typeface="Cormorant Garamond"/>
                <a:sym typeface="Cormorant Garamond"/>
              </a:rPr>
              <a:t>MEMS Microphones</a:t>
            </a:r>
            <a:r>
              <a:rPr b="1" i="1" lang="en-US" sz="4500">
                <a:solidFill>
                  <a:srgbClr val="0F4662"/>
                </a:solidFill>
                <a:latin typeface="Cormorant Garamond"/>
                <a:ea typeface="Cormorant Garamond"/>
                <a:cs typeface="Cormorant Garamond"/>
                <a:sym typeface="Cormorant Garamond"/>
              </a:rPr>
              <a:t>) </a:t>
            </a:r>
            <a:endParaRPr sz="4500"/>
          </a:p>
        </p:txBody>
      </p:sp>
      <p:graphicFrame>
        <p:nvGraphicFramePr>
          <p:cNvPr id="220" name="Google Shape;220;g35f90991f65_1_4"/>
          <p:cNvGraphicFramePr/>
          <p:nvPr/>
        </p:nvGraphicFramePr>
        <p:xfrm>
          <a:off x="904875" y="1867528"/>
          <a:ext cx="3000000" cy="3000000"/>
        </p:xfrm>
        <a:graphic>
          <a:graphicData uri="http://schemas.openxmlformats.org/drawingml/2006/table">
            <a:tbl>
              <a:tblPr>
                <a:noFill/>
                <a:tableStyleId>{DFCF273E-5765-4A9A-A117-FE5ADA87A3F0}</a:tableStyleId>
              </a:tblPr>
              <a:tblGrid>
                <a:gridCol w="2361750"/>
                <a:gridCol w="2039300"/>
                <a:gridCol w="2369100"/>
                <a:gridCol w="2369100"/>
              </a:tblGrid>
              <a:tr h="1265200">
                <a:tc>
                  <a:txBody>
                    <a:bodyPr/>
                    <a:lstStyle/>
                    <a:p>
                      <a:pPr indent="0" lvl="0" marL="0" marR="0" rtl="0" algn="l">
                        <a:lnSpc>
                          <a:spcPct val="115000"/>
                        </a:lnSpc>
                        <a:spcBef>
                          <a:spcPts val="0"/>
                        </a:spcBef>
                        <a:spcAft>
                          <a:spcPts val="0"/>
                        </a:spcAft>
                        <a:buNone/>
                      </a:pPr>
                      <a:r>
                        <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INMP441</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                  SPH0645LM4H‑B</a:t>
                      </a:r>
                      <a:endParaRPr b="1" sz="1800">
                        <a:latin typeface="Arial"/>
                        <a:ea typeface="Arial"/>
                        <a:cs typeface="Arial"/>
                        <a:sym typeface="Arial"/>
                      </a:endParaRPr>
                    </a:p>
                    <a:p>
                      <a:pPr indent="0" lvl="0" marL="0" marR="0" rtl="0" algn="l">
                        <a:lnSpc>
                          <a:spcPct val="115000"/>
                        </a:lnSpc>
                        <a:spcBef>
                          <a:spcPts val="0"/>
                        </a:spcBef>
                        <a:spcAft>
                          <a:spcPts val="0"/>
                        </a:spcAft>
                        <a:buNone/>
                      </a:pPr>
                      <a:r>
                        <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ICS‑43434</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1332725">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Frequency Response (Hz)</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rPr lang="en-US" sz="1800">
                          <a:latin typeface="Arial"/>
                          <a:ea typeface="Arial"/>
                          <a:cs typeface="Arial"/>
                          <a:sym typeface="Arial"/>
                        </a:rPr>
                        <a:t>20Hz - 20kHz</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rPr lang="en-US" sz="1800">
                          <a:latin typeface="Arial"/>
                          <a:ea typeface="Arial"/>
                          <a:cs typeface="Arial"/>
                          <a:sym typeface="Arial"/>
                        </a:rPr>
                        <a:t>20Hz - 20kHz</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rPr lang="en-US" sz="1800">
                          <a:latin typeface="Arial"/>
                          <a:ea typeface="Arial"/>
                          <a:cs typeface="Arial"/>
                          <a:sym typeface="Arial"/>
                        </a:rPr>
                        <a:t>20Hz - 20kHz</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10575">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Signal-to-Noise Ratio (dB)</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60 dB</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l">
                        <a:lnSpc>
                          <a:spcPct val="115000"/>
                        </a:lnSpc>
                        <a:spcBef>
                          <a:spcPts val="0"/>
                        </a:spcBef>
                        <a:spcAft>
                          <a:spcPts val="0"/>
                        </a:spcAft>
                        <a:buNone/>
                      </a:pPr>
                      <a:r>
                        <a:rPr lang="en-US" sz="1800">
                          <a:latin typeface="Arial"/>
                          <a:ea typeface="Arial"/>
                          <a:cs typeface="Arial"/>
                          <a:sym typeface="Arial"/>
                        </a:rPr>
                        <a:t>65 dB</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l">
                        <a:lnSpc>
                          <a:spcPct val="115000"/>
                        </a:lnSpc>
                        <a:spcBef>
                          <a:spcPts val="0"/>
                        </a:spcBef>
                        <a:spcAft>
                          <a:spcPts val="0"/>
                        </a:spcAft>
                        <a:buNone/>
                      </a:pPr>
                      <a:r>
                        <a:rPr lang="en-US" sz="1800">
                          <a:latin typeface="Arial"/>
                          <a:ea typeface="Arial"/>
                          <a:cs typeface="Arial"/>
                          <a:sym typeface="Arial"/>
                        </a:rPr>
                        <a:t>60 dB</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77600">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Operating Voltage (V)</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3.3 V</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1.8 - 3.3 V</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l">
                        <a:lnSpc>
                          <a:spcPct val="115000"/>
                        </a:lnSpc>
                        <a:spcBef>
                          <a:spcPts val="0"/>
                        </a:spcBef>
                        <a:spcAft>
                          <a:spcPts val="0"/>
                        </a:spcAft>
                        <a:buClr>
                          <a:schemeClr val="dk1"/>
                        </a:buClr>
                        <a:buFont typeface="Arial"/>
                        <a:buNone/>
                      </a:pPr>
                      <a:r>
                        <a:rPr lang="en-US" sz="1800">
                          <a:latin typeface="Arial"/>
                          <a:ea typeface="Arial"/>
                          <a:cs typeface="Arial"/>
                          <a:sym typeface="Arial"/>
                        </a:rPr>
                        <a:t>1.8 - 3.3 V</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75000">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 Price</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$3</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$2.5</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$2</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564675">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Max Sample Rate</a:t>
                      </a:r>
                      <a:endParaRPr b="1" sz="1800">
                        <a:latin typeface="Arial"/>
                        <a:ea typeface="Arial"/>
                        <a:cs typeface="Arial"/>
                        <a:sym typeface="Arial"/>
                      </a:endParaRPr>
                    </a:p>
                    <a:p>
                      <a:pPr indent="0" lvl="0" marL="0" marR="0" rtl="0" algn="l">
                        <a:lnSpc>
                          <a:spcPct val="115000"/>
                        </a:lnSpc>
                        <a:spcBef>
                          <a:spcPts val="0"/>
                        </a:spcBef>
                        <a:spcAft>
                          <a:spcPts val="0"/>
                        </a:spcAft>
                        <a:buNone/>
                      </a:pPr>
                      <a:r>
                        <a:t/>
                      </a:r>
                      <a:endParaRPr b="1" sz="1800">
                        <a:latin typeface="Arial"/>
                        <a:ea typeface="Arial"/>
                        <a:cs typeface="Arial"/>
                        <a:sym typeface="Arial"/>
                      </a:endParaRPr>
                    </a:p>
                    <a:p>
                      <a:pPr indent="0" lvl="0" marL="0" marR="0" rtl="0" algn="l">
                        <a:lnSpc>
                          <a:spcPct val="115000"/>
                        </a:lnSpc>
                        <a:spcBef>
                          <a:spcPts val="0"/>
                        </a:spcBef>
                        <a:spcAft>
                          <a:spcPts val="0"/>
                        </a:spcAft>
                        <a:buNone/>
                      </a:pPr>
                      <a:r>
                        <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96 kHz	</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48 kHz</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96 kHz	</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889425">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Package (mm)</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3 × 4 × 1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3 × 3 × 0.95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3.5 × 2.65 × 0.98</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sp>
        <p:nvSpPr>
          <p:cNvPr id="221" name="Google Shape;221;g35f90991f65_1_4"/>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rPr lang="en-US" sz="2500">
                <a:solidFill>
                  <a:schemeClr val="dk2"/>
                </a:solidFill>
                <a:latin typeface="Quicksand"/>
                <a:ea typeface="Quicksand"/>
                <a:cs typeface="Quicksand"/>
                <a:sym typeface="Quicksand"/>
              </a:rPr>
              <a:t>Although most of the </a:t>
            </a:r>
            <a:r>
              <a:rPr lang="en-US" sz="2500">
                <a:solidFill>
                  <a:schemeClr val="dk2"/>
                </a:solidFill>
                <a:latin typeface="Quicksand"/>
                <a:ea typeface="Quicksand"/>
                <a:cs typeface="Quicksand"/>
                <a:sym typeface="Quicksand"/>
              </a:rPr>
              <a:t>microphone</a:t>
            </a:r>
            <a:r>
              <a:rPr lang="en-US" sz="2500">
                <a:solidFill>
                  <a:schemeClr val="dk2"/>
                </a:solidFill>
                <a:latin typeface="Quicksand"/>
                <a:ea typeface="Quicksand"/>
                <a:cs typeface="Quicksand"/>
                <a:sym typeface="Quicksand"/>
              </a:rPr>
              <a:t> components we </a:t>
            </a:r>
            <a:r>
              <a:rPr lang="en-US" sz="2500">
                <a:solidFill>
                  <a:schemeClr val="dk2"/>
                </a:solidFill>
                <a:latin typeface="Quicksand"/>
                <a:ea typeface="Quicksand"/>
                <a:cs typeface="Quicksand"/>
                <a:sym typeface="Quicksand"/>
              </a:rPr>
              <a:t>researched had similar qualities, we ultimately decided on the INMP441. It provides adequate performance with easy integration into our project.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p:txBody>
      </p:sp>
      <p:pic>
        <p:nvPicPr>
          <p:cNvPr id="222" name="Google Shape;222;g35f90991f65_1_4"/>
          <p:cNvPicPr preferRelativeResize="0"/>
          <p:nvPr/>
        </p:nvPicPr>
        <p:blipFill>
          <a:blip r:embed="rId3">
            <a:alphaModFix/>
          </a:blip>
          <a:stretch>
            <a:fillRect/>
          </a:stretch>
        </p:blipFill>
        <p:spPr>
          <a:xfrm>
            <a:off x="15762800" y="0"/>
            <a:ext cx="2525201" cy="2262201"/>
          </a:xfrm>
          <a:prstGeom prst="rect">
            <a:avLst/>
          </a:prstGeom>
          <a:noFill/>
          <a:ln>
            <a:noFill/>
          </a:ln>
        </p:spPr>
      </p:pic>
      <p:cxnSp>
        <p:nvCxnSpPr>
          <p:cNvPr id="223" name="Google Shape;223;g35f90991f65_1_4"/>
          <p:cNvCxnSpPr/>
          <p:nvPr/>
        </p:nvCxnSpPr>
        <p:spPr>
          <a:xfrm>
            <a:off x="11148060" y="973950"/>
            <a:ext cx="4181700" cy="0"/>
          </a:xfrm>
          <a:prstGeom prst="straightConnector1">
            <a:avLst/>
          </a:prstGeom>
          <a:noFill/>
          <a:ln cap="flat" cmpd="sng" w="76200">
            <a:solidFill>
              <a:srgbClr val="0F4662"/>
            </a:solidFill>
            <a:prstDash val="solid"/>
            <a:round/>
            <a:headEnd len="sm" w="sm" type="none"/>
            <a:tailEnd len="sm" w="sm" type="none"/>
          </a:ln>
        </p:spPr>
      </p:cxnSp>
      <p:pic>
        <p:nvPicPr>
          <p:cNvPr id="224" name="Google Shape;224;g35f90991f65_1_4"/>
          <p:cNvPicPr preferRelativeResize="0"/>
          <p:nvPr/>
        </p:nvPicPr>
        <p:blipFill>
          <a:blip r:embed="rId4">
            <a:alphaModFix/>
          </a:blip>
          <a:stretch>
            <a:fillRect/>
          </a:stretch>
        </p:blipFill>
        <p:spPr>
          <a:xfrm>
            <a:off x="13646200" y="7618700"/>
            <a:ext cx="3915649" cy="194450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28" name="Shape 228"/>
        <p:cNvGrpSpPr/>
        <p:nvPr/>
      </p:nvGrpSpPr>
      <p:grpSpPr>
        <a:xfrm>
          <a:off x="0" y="0"/>
          <a:ext cx="0" cy="0"/>
          <a:chOff x="0" y="0"/>
          <a:chExt cx="0" cy="0"/>
        </a:xfrm>
      </p:grpSpPr>
      <p:sp>
        <p:nvSpPr>
          <p:cNvPr id="229" name="Google Shape;229;g35fbfd681e3_5_41"/>
          <p:cNvSpPr txBox="1"/>
          <p:nvPr/>
        </p:nvSpPr>
        <p:spPr>
          <a:xfrm>
            <a:off x="148925" y="-132275"/>
            <a:ext cx="11135700" cy="6156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000">
                <a:solidFill>
                  <a:srgbClr val="0F4662"/>
                </a:solidFill>
                <a:latin typeface="Cormorant Garamond"/>
                <a:ea typeface="Cormorant Garamond"/>
                <a:cs typeface="Cormorant Garamond"/>
                <a:sym typeface="Cormorant Garamond"/>
              </a:rPr>
              <a:t>GPS Modules Comparisons</a:t>
            </a:r>
            <a:endParaRPr b="1" i="1" sz="4000">
              <a:solidFill>
                <a:srgbClr val="0F4662"/>
              </a:solidFill>
              <a:latin typeface="Cormorant Garamond"/>
              <a:ea typeface="Cormorant Garamond"/>
              <a:cs typeface="Cormorant Garamond"/>
              <a:sym typeface="Cormorant Garamond"/>
            </a:endParaRPr>
          </a:p>
        </p:txBody>
      </p:sp>
      <p:sp>
        <p:nvSpPr>
          <p:cNvPr id="230" name="Google Shape;230;g35fbfd681e3_5_41"/>
          <p:cNvSpPr txBox="1"/>
          <p:nvPr/>
        </p:nvSpPr>
        <p:spPr>
          <a:xfrm>
            <a:off x="11460875" y="0"/>
            <a:ext cx="68271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p:txBody>
      </p:sp>
      <p:cxnSp>
        <p:nvCxnSpPr>
          <p:cNvPr id="231" name="Google Shape;231;g35fbfd681e3_5_41"/>
          <p:cNvCxnSpPr/>
          <p:nvPr/>
        </p:nvCxnSpPr>
        <p:spPr>
          <a:xfrm>
            <a:off x="11356050" y="973950"/>
            <a:ext cx="4175400" cy="0"/>
          </a:xfrm>
          <a:prstGeom prst="straightConnector1">
            <a:avLst/>
          </a:prstGeom>
          <a:noFill/>
          <a:ln cap="flat" cmpd="sng" w="76200">
            <a:solidFill>
              <a:srgbClr val="0F4662"/>
            </a:solidFill>
            <a:prstDash val="solid"/>
            <a:round/>
            <a:headEnd len="sm" w="sm" type="none"/>
            <a:tailEnd len="sm" w="sm" type="none"/>
          </a:ln>
        </p:spPr>
      </p:cxnSp>
      <p:pic>
        <p:nvPicPr>
          <p:cNvPr id="232" name="Google Shape;232;g35fbfd681e3_5_41"/>
          <p:cNvPicPr preferRelativeResize="0"/>
          <p:nvPr/>
        </p:nvPicPr>
        <p:blipFill>
          <a:blip r:embed="rId3">
            <a:alphaModFix/>
          </a:blip>
          <a:stretch>
            <a:fillRect/>
          </a:stretch>
        </p:blipFill>
        <p:spPr>
          <a:xfrm>
            <a:off x="16082440" y="-1"/>
            <a:ext cx="2205556" cy="2203774"/>
          </a:xfrm>
          <a:prstGeom prst="rect">
            <a:avLst/>
          </a:prstGeom>
          <a:noFill/>
          <a:ln>
            <a:noFill/>
          </a:ln>
        </p:spPr>
      </p:pic>
      <p:sp>
        <p:nvSpPr>
          <p:cNvPr id="233" name="Google Shape;233;g35fbfd681e3_5_41"/>
          <p:cNvSpPr txBox="1"/>
          <p:nvPr/>
        </p:nvSpPr>
        <p:spPr>
          <a:xfrm>
            <a:off x="11769825" y="3059550"/>
            <a:ext cx="4693800" cy="3263100"/>
          </a:xfrm>
          <a:prstGeom prst="rect">
            <a:avLst/>
          </a:prstGeom>
          <a:solidFill>
            <a:srgbClr val="DBE5EA"/>
          </a:solidFill>
          <a:ln>
            <a:noFill/>
          </a:ln>
        </p:spPr>
        <p:txBody>
          <a:bodyPr anchorCtr="0" anchor="t" bIns="91425" lIns="91425" spcFirstLastPara="1" rIns="91425" wrap="square" tIns="91425">
            <a:spAutoFit/>
          </a:bodyPr>
          <a:lstStyle/>
          <a:p>
            <a:pPr indent="-387350" lvl="0" marL="457200" rtl="0" algn="l">
              <a:spcBef>
                <a:spcPts val="0"/>
              </a:spcBef>
              <a:spcAft>
                <a:spcPts val="0"/>
              </a:spcAft>
              <a:buClr>
                <a:schemeClr val="dk2"/>
              </a:buClr>
              <a:buSzPts val="2500"/>
              <a:buChar char="●"/>
            </a:pPr>
            <a:r>
              <a:rPr lang="en-US" sz="2500">
                <a:solidFill>
                  <a:schemeClr val="dk2"/>
                </a:solidFill>
              </a:rPr>
              <a:t> Accuracy</a:t>
            </a:r>
            <a:endParaRPr sz="2500">
              <a:solidFill>
                <a:schemeClr val="dk2"/>
              </a:solidFill>
            </a:endParaRPr>
          </a:p>
          <a:p>
            <a:pPr indent="0" lvl="0" marL="457200" rtl="0" algn="l">
              <a:spcBef>
                <a:spcPts val="0"/>
              </a:spcBef>
              <a:spcAft>
                <a:spcPts val="0"/>
              </a:spcAft>
              <a:buClr>
                <a:schemeClr val="dk1"/>
              </a:buClr>
              <a:buSzPts val="1100"/>
              <a:buFont typeface="Arial"/>
              <a:buNone/>
            </a:pPr>
            <a:r>
              <a:t/>
            </a:r>
            <a:endParaRPr sz="2500">
              <a:solidFill>
                <a:schemeClr val="dk2"/>
              </a:solidFill>
            </a:endParaRPr>
          </a:p>
          <a:p>
            <a:pPr indent="-387350" lvl="0" marL="457200" rtl="0" algn="l">
              <a:spcBef>
                <a:spcPts val="0"/>
              </a:spcBef>
              <a:spcAft>
                <a:spcPts val="0"/>
              </a:spcAft>
              <a:buClr>
                <a:schemeClr val="dk2"/>
              </a:buClr>
              <a:buSzPts val="2500"/>
              <a:buChar char="●"/>
            </a:pPr>
            <a:r>
              <a:rPr lang="en-US" sz="2500">
                <a:solidFill>
                  <a:schemeClr val="dk2"/>
                </a:solidFill>
              </a:rPr>
              <a:t>Update Rate</a:t>
            </a:r>
            <a:endParaRPr sz="2500">
              <a:solidFill>
                <a:schemeClr val="dk2"/>
              </a:solidFill>
            </a:endParaRPr>
          </a:p>
          <a:p>
            <a:pPr indent="0" lvl="0" marL="457200" rtl="0" algn="l">
              <a:spcBef>
                <a:spcPts val="0"/>
              </a:spcBef>
              <a:spcAft>
                <a:spcPts val="0"/>
              </a:spcAft>
              <a:buClr>
                <a:schemeClr val="dk1"/>
              </a:buClr>
              <a:buSzPts val="1100"/>
              <a:buFont typeface="Arial"/>
              <a:buNone/>
            </a:pPr>
            <a:r>
              <a:t/>
            </a:r>
            <a:endParaRPr sz="2500">
              <a:solidFill>
                <a:schemeClr val="dk2"/>
              </a:solidFill>
            </a:endParaRPr>
          </a:p>
          <a:p>
            <a:pPr indent="-387350" lvl="0" marL="457200" rtl="0" algn="l">
              <a:spcBef>
                <a:spcPts val="0"/>
              </a:spcBef>
              <a:spcAft>
                <a:spcPts val="0"/>
              </a:spcAft>
              <a:buClr>
                <a:schemeClr val="dk2"/>
              </a:buClr>
              <a:buSzPts val="2500"/>
              <a:buChar char="●"/>
            </a:pPr>
            <a:r>
              <a:rPr lang="en-US" sz="2500">
                <a:solidFill>
                  <a:schemeClr val="dk2"/>
                </a:solidFill>
              </a:rPr>
              <a:t>Low Power Consumption</a:t>
            </a:r>
            <a:endParaRPr sz="2500">
              <a:solidFill>
                <a:schemeClr val="dk2"/>
              </a:solidFill>
            </a:endParaRPr>
          </a:p>
          <a:p>
            <a:pPr indent="0" lvl="0" marL="457200" rtl="0" algn="l">
              <a:spcBef>
                <a:spcPts val="0"/>
              </a:spcBef>
              <a:spcAft>
                <a:spcPts val="0"/>
              </a:spcAft>
              <a:buNone/>
            </a:pPr>
            <a:r>
              <a:t/>
            </a:r>
            <a:endParaRPr sz="2500">
              <a:solidFill>
                <a:schemeClr val="dk2"/>
              </a:solidFill>
            </a:endParaRPr>
          </a:p>
          <a:p>
            <a:pPr indent="-387350" lvl="0" marL="457200" rtl="0" algn="l">
              <a:spcBef>
                <a:spcPts val="0"/>
              </a:spcBef>
              <a:spcAft>
                <a:spcPts val="0"/>
              </a:spcAft>
              <a:buClr>
                <a:schemeClr val="dk2"/>
              </a:buClr>
              <a:buSzPts val="2500"/>
              <a:buChar char="●"/>
            </a:pPr>
            <a:r>
              <a:rPr lang="en-US" sz="2500">
                <a:solidFill>
                  <a:schemeClr val="dk2"/>
                </a:solidFill>
              </a:rPr>
              <a:t>Cost</a:t>
            </a:r>
            <a:endParaRPr sz="2500">
              <a:solidFill>
                <a:schemeClr val="dk2"/>
              </a:solidFill>
            </a:endParaRPr>
          </a:p>
          <a:p>
            <a:pPr indent="0" lvl="0" marL="457200" rtl="0" algn="l">
              <a:spcBef>
                <a:spcPts val="0"/>
              </a:spcBef>
              <a:spcAft>
                <a:spcPts val="0"/>
              </a:spcAft>
              <a:buNone/>
            </a:pPr>
            <a:r>
              <a:t/>
            </a:r>
            <a:endParaRPr sz="2500">
              <a:solidFill>
                <a:schemeClr val="dk2"/>
              </a:solidFill>
            </a:endParaRPr>
          </a:p>
        </p:txBody>
      </p:sp>
      <p:graphicFrame>
        <p:nvGraphicFramePr>
          <p:cNvPr id="234" name="Google Shape;234;g35fbfd681e3_5_41"/>
          <p:cNvGraphicFramePr/>
          <p:nvPr/>
        </p:nvGraphicFramePr>
        <p:xfrm>
          <a:off x="335088" y="483325"/>
          <a:ext cx="3000000" cy="3000000"/>
        </p:xfrm>
        <a:graphic>
          <a:graphicData uri="http://schemas.openxmlformats.org/drawingml/2006/table">
            <a:tbl>
              <a:tblPr>
                <a:noFill/>
                <a:tableStyleId>{73C3311F-F568-4A5A-B344-F11D5FF7CCF7}</a:tableStyleId>
              </a:tblPr>
              <a:tblGrid>
                <a:gridCol w="2023600"/>
                <a:gridCol w="1725350"/>
                <a:gridCol w="1831900"/>
                <a:gridCol w="1725350"/>
                <a:gridCol w="3457175"/>
              </a:tblGrid>
              <a:tr h="514025">
                <a:tc>
                  <a:txBody>
                    <a:bodyPr/>
                    <a:lstStyle/>
                    <a:p>
                      <a:pPr indent="0" lvl="0" marL="0" rtl="0" algn="l">
                        <a:lnSpc>
                          <a:spcPct val="120000"/>
                        </a:lnSpc>
                        <a:spcBef>
                          <a:spcPts val="0"/>
                        </a:spcBef>
                        <a:spcAft>
                          <a:spcPts val="0"/>
                        </a:spcAft>
                        <a:buNone/>
                      </a:pPr>
                      <a:r>
                        <a:rPr lang="en-US" sz="1800"/>
                        <a:t>Parameter</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NEO-M9N-00B</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Neo-F10N-00B</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ZED-F9P-05B</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NEO-6M</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A9BECB"/>
                    </a:solidFill>
                  </a:tcPr>
                </a:tc>
              </a:tr>
              <a:tr h="1296900">
                <a:tc>
                  <a:txBody>
                    <a:bodyPr/>
                    <a:lstStyle/>
                    <a:p>
                      <a:pPr indent="0" lvl="0" marL="0" rtl="0" algn="l">
                        <a:lnSpc>
                          <a:spcPct val="120000"/>
                        </a:lnSpc>
                        <a:spcBef>
                          <a:spcPts val="0"/>
                        </a:spcBef>
                        <a:spcAft>
                          <a:spcPts val="0"/>
                        </a:spcAft>
                        <a:buNone/>
                      </a:pPr>
                      <a:r>
                        <a:rPr lang="en-US" sz="1800"/>
                        <a:t>Accuracy (CEP)</a:t>
                      </a:r>
                      <a:endParaRPr sz="1800"/>
                    </a:p>
                    <a:p>
                      <a:pPr indent="0" lvl="0" marL="444500" rtl="0" algn="l">
                        <a:lnSpc>
                          <a:spcPct val="115000"/>
                        </a:lnSpc>
                        <a:spcBef>
                          <a:spcPts val="0"/>
                        </a:spcBef>
                        <a:spcAft>
                          <a:spcPts val="0"/>
                        </a:spcAft>
                        <a:buNone/>
                      </a:pPr>
                      <a:r>
                        <a:t/>
                      </a:r>
                      <a:endParaRPr sz="1800"/>
                    </a:p>
                    <a:p>
                      <a:pPr indent="0" lvl="0" marL="0" rtl="0" algn="l">
                        <a:lnSpc>
                          <a:spcPct val="120000"/>
                        </a:lnSpc>
                        <a:spcBef>
                          <a:spcPts val="0"/>
                        </a:spcBef>
                        <a:spcAft>
                          <a:spcPts val="0"/>
                        </a:spcAft>
                        <a:buNone/>
                      </a:pPr>
                      <a:r>
                        <a:rPr lang="en-US" sz="1800"/>
                        <a:t>Best (Assisted)</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2.0m </a:t>
                      </a:r>
                      <a:endParaRPr sz="1800"/>
                    </a:p>
                    <a:p>
                      <a:pPr indent="0" lvl="0" marL="444500" rtl="0" algn="l">
                        <a:lnSpc>
                          <a:spcPct val="115000"/>
                        </a:lnSpc>
                        <a:spcBef>
                          <a:spcPts val="0"/>
                        </a:spcBef>
                        <a:spcAft>
                          <a:spcPts val="0"/>
                        </a:spcAft>
                        <a:buNone/>
                      </a:pPr>
                      <a:r>
                        <a:t/>
                      </a:r>
                      <a:endParaRPr sz="1800"/>
                    </a:p>
                    <a:p>
                      <a:pPr indent="0" lvl="0" marL="444500" rtl="0" algn="l">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2.0m</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1.0m</a:t>
                      </a:r>
                      <a:endParaRPr sz="1800"/>
                    </a:p>
                    <a:p>
                      <a:pPr indent="0" lvl="0" marL="444500" rtl="0" algn="l">
                        <a:lnSpc>
                          <a:spcPct val="115000"/>
                        </a:lnSpc>
                        <a:spcBef>
                          <a:spcPts val="0"/>
                        </a:spcBef>
                        <a:spcAft>
                          <a:spcPts val="0"/>
                        </a:spcAft>
                        <a:buNone/>
                      </a:pPr>
                      <a:r>
                        <a:t/>
                      </a:r>
                      <a:endParaRPr sz="1800"/>
                    </a:p>
                    <a:p>
                      <a:pPr indent="0" lvl="0" marL="444500" rtl="0" algn="l">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1.0m</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1.5m</a:t>
                      </a:r>
                      <a:endParaRPr sz="1800"/>
                    </a:p>
                    <a:p>
                      <a:pPr indent="0" lvl="0" marL="444500" rtl="0" algn="l">
                        <a:lnSpc>
                          <a:spcPct val="115000"/>
                        </a:lnSpc>
                        <a:spcBef>
                          <a:spcPts val="0"/>
                        </a:spcBef>
                        <a:spcAft>
                          <a:spcPts val="0"/>
                        </a:spcAft>
                        <a:buNone/>
                      </a:pPr>
                      <a:r>
                        <a:t/>
                      </a:r>
                      <a:endParaRPr sz="1800"/>
                    </a:p>
                    <a:p>
                      <a:pPr indent="0" lvl="0" marL="444500" rtl="0" algn="l">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0.01m</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&lt;2.5m</a:t>
                      </a:r>
                      <a:endParaRPr sz="1800"/>
                    </a:p>
                    <a:p>
                      <a:pPr indent="0" lvl="0" marL="444500" rtl="0" algn="l">
                        <a:lnSpc>
                          <a:spcPct val="115000"/>
                        </a:lnSpc>
                        <a:spcBef>
                          <a:spcPts val="0"/>
                        </a:spcBef>
                        <a:spcAft>
                          <a:spcPts val="0"/>
                        </a:spcAft>
                        <a:buNone/>
                      </a:pPr>
                      <a:r>
                        <a:t/>
                      </a:r>
                      <a:endParaRPr sz="1800"/>
                    </a:p>
                    <a:p>
                      <a:pPr indent="0" lvl="0" marL="444500" rtl="0" algn="l">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&lt;2.0m</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8F8"/>
                    </a:solidFill>
                  </a:tcPr>
                </a:tc>
              </a:tr>
              <a:tr h="1321925">
                <a:tc>
                  <a:txBody>
                    <a:bodyPr/>
                    <a:lstStyle/>
                    <a:p>
                      <a:pPr indent="0" lvl="0" marL="0" rtl="0" algn="l">
                        <a:lnSpc>
                          <a:spcPct val="120000"/>
                        </a:lnSpc>
                        <a:spcBef>
                          <a:spcPts val="0"/>
                        </a:spcBef>
                        <a:spcAft>
                          <a:spcPts val="0"/>
                        </a:spcAft>
                        <a:buNone/>
                      </a:pPr>
                      <a:r>
                        <a:rPr lang="en-US" sz="1800"/>
                        <a:t>Multi-GNSS</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GPS,</a:t>
                      </a:r>
                      <a:endParaRPr sz="1800"/>
                    </a:p>
                    <a:p>
                      <a:pPr indent="0" lvl="0" marL="0" rtl="0" algn="ctr">
                        <a:lnSpc>
                          <a:spcPct val="120000"/>
                        </a:lnSpc>
                        <a:spcBef>
                          <a:spcPts val="0"/>
                        </a:spcBef>
                        <a:spcAft>
                          <a:spcPts val="0"/>
                        </a:spcAft>
                        <a:buNone/>
                      </a:pPr>
                      <a:r>
                        <a:rPr lang="en-US" sz="1800"/>
                        <a:t>GLONASS,</a:t>
                      </a:r>
                      <a:endParaRPr sz="1800"/>
                    </a:p>
                    <a:p>
                      <a:pPr indent="0" lvl="0" marL="0" rtl="0" algn="ctr">
                        <a:lnSpc>
                          <a:spcPct val="120000"/>
                        </a:lnSpc>
                        <a:spcBef>
                          <a:spcPts val="0"/>
                        </a:spcBef>
                        <a:spcAft>
                          <a:spcPts val="0"/>
                        </a:spcAft>
                        <a:buNone/>
                      </a:pPr>
                      <a:r>
                        <a:rPr lang="en-US" sz="1800"/>
                        <a:t>Galileo,</a:t>
                      </a:r>
                      <a:endParaRPr sz="1800"/>
                    </a:p>
                    <a:p>
                      <a:pPr indent="0" lvl="0" marL="0" rtl="0" algn="ctr">
                        <a:lnSpc>
                          <a:spcPct val="120000"/>
                        </a:lnSpc>
                        <a:spcBef>
                          <a:spcPts val="0"/>
                        </a:spcBef>
                        <a:spcAft>
                          <a:spcPts val="0"/>
                        </a:spcAft>
                        <a:buNone/>
                      </a:pPr>
                      <a:r>
                        <a:rPr lang="en-US" sz="1800"/>
                        <a:t>BeiDou</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GPS, Galileo, </a:t>
                      </a:r>
                      <a:endParaRPr sz="1800"/>
                    </a:p>
                    <a:p>
                      <a:pPr indent="0" lvl="0" marL="0" rtl="0" algn="ctr">
                        <a:lnSpc>
                          <a:spcPct val="120000"/>
                        </a:lnSpc>
                        <a:spcBef>
                          <a:spcPts val="0"/>
                        </a:spcBef>
                        <a:spcAft>
                          <a:spcPts val="0"/>
                        </a:spcAft>
                        <a:buNone/>
                      </a:pPr>
                      <a:r>
                        <a:rPr lang="en-US" sz="1800"/>
                        <a:t>BeiDou</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GPS,</a:t>
                      </a:r>
                      <a:endParaRPr sz="1800"/>
                    </a:p>
                    <a:p>
                      <a:pPr indent="0" lvl="0" marL="0" rtl="0" algn="ctr">
                        <a:lnSpc>
                          <a:spcPct val="120000"/>
                        </a:lnSpc>
                        <a:spcBef>
                          <a:spcPts val="0"/>
                        </a:spcBef>
                        <a:spcAft>
                          <a:spcPts val="0"/>
                        </a:spcAft>
                        <a:buNone/>
                      </a:pPr>
                      <a:r>
                        <a:rPr lang="en-US" sz="1800"/>
                        <a:t>GLONASS,</a:t>
                      </a:r>
                      <a:endParaRPr sz="1800"/>
                    </a:p>
                    <a:p>
                      <a:pPr indent="0" lvl="0" marL="0" rtl="0" algn="ctr">
                        <a:lnSpc>
                          <a:spcPct val="120000"/>
                        </a:lnSpc>
                        <a:spcBef>
                          <a:spcPts val="0"/>
                        </a:spcBef>
                        <a:spcAft>
                          <a:spcPts val="0"/>
                        </a:spcAft>
                        <a:buNone/>
                      </a:pPr>
                      <a:r>
                        <a:rPr lang="en-US" sz="1800"/>
                        <a:t>Galileo,</a:t>
                      </a:r>
                      <a:endParaRPr sz="1800"/>
                    </a:p>
                    <a:p>
                      <a:pPr indent="0" lvl="0" marL="0" rtl="0" algn="ctr">
                        <a:lnSpc>
                          <a:spcPct val="120000"/>
                        </a:lnSpc>
                        <a:spcBef>
                          <a:spcPts val="0"/>
                        </a:spcBef>
                        <a:spcAft>
                          <a:spcPts val="0"/>
                        </a:spcAft>
                        <a:buNone/>
                      </a:pPr>
                      <a:r>
                        <a:rPr lang="en-US" sz="1800"/>
                        <a:t>BeiDou</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GPS</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8F8"/>
                    </a:solidFill>
                  </a:tcPr>
                </a:tc>
              </a:tr>
              <a:tr h="514025">
                <a:tc>
                  <a:txBody>
                    <a:bodyPr/>
                    <a:lstStyle/>
                    <a:p>
                      <a:pPr indent="0" lvl="0" marL="0" rtl="0" algn="l">
                        <a:lnSpc>
                          <a:spcPct val="120000"/>
                        </a:lnSpc>
                        <a:spcBef>
                          <a:spcPts val="0"/>
                        </a:spcBef>
                        <a:spcAft>
                          <a:spcPts val="0"/>
                        </a:spcAft>
                        <a:buNone/>
                      </a:pPr>
                      <a:r>
                        <a:rPr lang="en-US" sz="1800"/>
                        <a:t>Max Update Rate</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25 Hz</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20 Hz</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1</a:t>
                      </a:r>
                      <a:r>
                        <a:rPr lang="en-US" sz="1800"/>
                        <a:t>8 Hz</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5 Hz</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8F8"/>
                    </a:solidFill>
                  </a:tcPr>
                </a:tc>
              </a:tr>
              <a:tr h="1261300">
                <a:tc>
                  <a:txBody>
                    <a:bodyPr/>
                    <a:lstStyle/>
                    <a:p>
                      <a:pPr indent="0" lvl="0" marL="0" rtl="0" algn="l">
                        <a:lnSpc>
                          <a:spcPct val="120000"/>
                        </a:lnSpc>
                        <a:spcBef>
                          <a:spcPts val="0"/>
                        </a:spcBef>
                        <a:spcAft>
                          <a:spcPts val="0"/>
                        </a:spcAft>
                        <a:buNone/>
                      </a:pPr>
                      <a:r>
                        <a:rPr lang="en-US" sz="1800"/>
                        <a:t>Power Consumption</a:t>
                      </a:r>
                      <a:endParaRPr sz="1800"/>
                    </a:p>
                    <a:p>
                      <a:pPr indent="0" lvl="0" marL="0" rtl="0" algn="l">
                        <a:lnSpc>
                          <a:spcPct val="120000"/>
                        </a:lnSpc>
                        <a:spcBef>
                          <a:spcPts val="0"/>
                        </a:spcBef>
                        <a:spcAft>
                          <a:spcPts val="0"/>
                        </a:spcAft>
                        <a:buNone/>
                      </a:pPr>
                      <a:r>
                        <a:rPr lang="en-US" sz="1800"/>
                        <a:t>(Average)</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28mA Acquisit.</a:t>
                      </a:r>
                      <a:endParaRPr sz="1800"/>
                    </a:p>
                    <a:p>
                      <a:pPr indent="0" lvl="0" marL="444500" rtl="0" algn="l">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19mA Tracking</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26mA Acquisit.</a:t>
                      </a:r>
                      <a:endParaRPr sz="1800"/>
                    </a:p>
                    <a:p>
                      <a:pPr indent="0" lvl="0" marL="444500" rtl="0" algn="l">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27mA Tracking</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75mA Acquisit.</a:t>
                      </a:r>
                      <a:endParaRPr sz="1800"/>
                    </a:p>
                    <a:p>
                      <a:pPr indent="0" lvl="0" marL="444500" rtl="0" algn="l">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70 mA Tracking</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47mA Acquisit.</a:t>
                      </a:r>
                      <a:endParaRPr sz="1800"/>
                    </a:p>
                    <a:p>
                      <a:pPr indent="0" lvl="0" marL="444500" rtl="0" algn="l">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39mA Tracking</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8F8"/>
                    </a:solidFill>
                  </a:tcPr>
                </a:tc>
              </a:tr>
              <a:tr h="416700">
                <a:tc>
                  <a:txBody>
                    <a:bodyPr/>
                    <a:lstStyle/>
                    <a:p>
                      <a:pPr indent="0" lvl="0" marL="0" rtl="0" algn="l">
                        <a:lnSpc>
                          <a:spcPct val="120000"/>
                        </a:lnSpc>
                        <a:spcBef>
                          <a:spcPts val="0"/>
                        </a:spcBef>
                        <a:spcAft>
                          <a:spcPts val="0"/>
                        </a:spcAft>
                        <a:buNone/>
                      </a:pPr>
                      <a:r>
                        <a:rPr lang="en-US" sz="1800"/>
                        <a:t>Voltage </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2.7 - 3.6 V</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2.7 - 3.6 V</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2.7 - 3.6 V</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3.1 - 5.5 V</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8F8"/>
                    </a:solidFill>
                  </a:tcPr>
                </a:tc>
              </a:tr>
              <a:tr h="1321925">
                <a:tc>
                  <a:txBody>
                    <a:bodyPr/>
                    <a:lstStyle/>
                    <a:p>
                      <a:pPr indent="0" lvl="0" marL="0" rtl="0" algn="l">
                        <a:lnSpc>
                          <a:spcPct val="120000"/>
                        </a:lnSpc>
                        <a:spcBef>
                          <a:spcPts val="0"/>
                        </a:spcBef>
                        <a:spcAft>
                          <a:spcPts val="0"/>
                        </a:spcAft>
                        <a:buNone/>
                      </a:pPr>
                      <a:r>
                        <a:rPr lang="en-US" sz="1800"/>
                        <a:t>Protocols Supported</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UBX, </a:t>
                      </a:r>
                      <a:endParaRPr sz="1800"/>
                    </a:p>
                    <a:p>
                      <a:pPr indent="0" lvl="0" marL="0" rtl="0" algn="ctr">
                        <a:lnSpc>
                          <a:spcPct val="120000"/>
                        </a:lnSpc>
                        <a:spcBef>
                          <a:spcPts val="0"/>
                        </a:spcBef>
                        <a:spcAft>
                          <a:spcPts val="0"/>
                        </a:spcAft>
                        <a:buNone/>
                      </a:pPr>
                      <a:r>
                        <a:rPr lang="en-US" sz="1800"/>
                        <a:t>NMEA 4.10, </a:t>
                      </a:r>
                      <a:endParaRPr sz="1800"/>
                    </a:p>
                    <a:p>
                      <a:pPr indent="0" lvl="0" marL="0" rtl="0" algn="ctr">
                        <a:lnSpc>
                          <a:spcPct val="120000"/>
                        </a:lnSpc>
                        <a:spcBef>
                          <a:spcPts val="0"/>
                        </a:spcBef>
                        <a:spcAft>
                          <a:spcPts val="0"/>
                        </a:spcAft>
                        <a:buNone/>
                      </a:pPr>
                      <a:r>
                        <a:rPr lang="en-US" sz="1800"/>
                        <a:t>RTCM 3.3</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UBX, </a:t>
                      </a:r>
                      <a:endParaRPr sz="1800"/>
                    </a:p>
                    <a:p>
                      <a:pPr indent="0" lvl="0" marL="0" rtl="0" algn="ctr">
                        <a:lnSpc>
                          <a:spcPct val="120000"/>
                        </a:lnSpc>
                        <a:spcBef>
                          <a:spcPts val="0"/>
                        </a:spcBef>
                        <a:spcAft>
                          <a:spcPts val="0"/>
                        </a:spcAft>
                        <a:buNone/>
                      </a:pPr>
                      <a:r>
                        <a:rPr lang="en-US" sz="1800"/>
                        <a:t>NMEA 4.11</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UBX, </a:t>
                      </a:r>
                      <a:endParaRPr sz="1800"/>
                    </a:p>
                    <a:p>
                      <a:pPr indent="0" lvl="0" marL="0" rtl="0" algn="ctr">
                        <a:lnSpc>
                          <a:spcPct val="120000"/>
                        </a:lnSpc>
                        <a:spcBef>
                          <a:spcPts val="0"/>
                        </a:spcBef>
                        <a:spcAft>
                          <a:spcPts val="0"/>
                        </a:spcAft>
                        <a:buNone/>
                      </a:pPr>
                      <a:r>
                        <a:rPr lang="en-US" sz="1800"/>
                        <a:t>NMEA 4.11, RTCM 3.4, SPARTN 2.0.1</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UBX, NMEA 3.0</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8F8"/>
                    </a:solidFill>
                  </a:tcPr>
                </a:tc>
              </a:tr>
              <a:tr h="718450">
                <a:tc>
                  <a:txBody>
                    <a:bodyPr/>
                    <a:lstStyle/>
                    <a:p>
                      <a:pPr indent="0" lvl="0" marL="0" rtl="0" algn="l">
                        <a:lnSpc>
                          <a:spcPct val="120000"/>
                        </a:lnSpc>
                        <a:spcBef>
                          <a:spcPts val="0"/>
                        </a:spcBef>
                        <a:spcAft>
                          <a:spcPts val="0"/>
                        </a:spcAft>
                        <a:buNone/>
                      </a:pPr>
                      <a:r>
                        <a:rPr lang="en-US" sz="1800"/>
                        <a:t>Communication INT.</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UART, SPI, I2C</a:t>
                      </a:r>
                      <a:endParaRPr sz="1800"/>
                    </a:p>
                    <a:p>
                      <a:pPr indent="0" lvl="0" marL="0" rtl="0" algn="ctr">
                        <a:lnSpc>
                          <a:spcPct val="120000"/>
                        </a:lnSpc>
                        <a:spcBef>
                          <a:spcPts val="0"/>
                        </a:spcBef>
                        <a:spcAft>
                          <a:spcPts val="0"/>
                        </a:spcAft>
                        <a:buNone/>
                      </a:pPr>
                      <a:r>
                        <a:rPr lang="en-US" sz="1800"/>
                        <a:t>USB</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UART</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UART, SPI, I2C</a:t>
                      </a:r>
                      <a:endParaRPr sz="1800"/>
                    </a:p>
                    <a:p>
                      <a:pPr indent="0" lvl="0" marL="0" rtl="0" algn="ctr">
                        <a:lnSpc>
                          <a:spcPct val="120000"/>
                        </a:lnSpc>
                        <a:spcBef>
                          <a:spcPts val="0"/>
                        </a:spcBef>
                        <a:spcAft>
                          <a:spcPts val="0"/>
                        </a:spcAft>
                        <a:buNone/>
                      </a:pPr>
                      <a:r>
                        <a:rPr lang="en-US" sz="1800"/>
                        <a:t>USB</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UART, USB, SPI, DDC</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8F8"/>
                    </a:solidFill>
                  </a:tcPr>
                </a:tc>
              </a:tr>
              <a:tr h="416700">
                <a:tc>
                  <a:txBody>
                    <a:bodyPr/>
                    <a:lstStyle/>
                    <a:p>
                      <a:pPr indent="0" lvl="0" marL="0" rtl="0" algn="l">
                        <a:lnSpc>
                          <a:spcPct val="120000"/>
                        </a:lnSpc>
                        <a:spcBef>
                          <a:spcPts val="0"/>
                        </a:spcBef>
                        <a:spcAft>
                          <a:spcPts val="0"/>
                        </a:spcAft>
                        <a:buNone/>
                      </a:pPr>
                      <a:r>
                        <a:rPr lang="en-US" sz="1800"/>
                        <a:t>Dimensions(mm)</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16.0x12.2x2.4</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16.0x12.2x2.4</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21.8x16.8x2.2</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16x12.2x2.4</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8F8"/>
                    </a:solidFill>
                  </a:tcPr>
                </a:tc>
              </a:tr>
              <a:tr h="416700">
                <a:tc>
                  <a:txBody>
                    <a:bodyPr/>
                    <a:lstStyle/>
                    <a:p>
                      <a:pPr indent="0" lvl="0" marL="0" rtl="0" algn="l">
                        <a:lnSpc>
                          <a:spcPct val="120000"/>
                        </a:lnSpc>
                        <a:spcBef>
                          <a:spcPts val="0"/>
                        </a:spcBef>
                        <a:spcAft>
                          <a:spcPts val="0"/>
                        </a:spcAft>
                        <a:buNone/>
                      </a:pPr>
                      <a:r>
                        <a:rPr lang="en-US" sz="1800"/>
                        <a:t>Weight</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1.6g</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1.0g</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1.8g</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1.6g</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8F8"/>
                    </a:solidFill>
                  </a:tcPr>
                </a:tc>
              </a:tr>
              <a:tr h="1002950">
                <a:tc>
                  <a:txBody>
                    <a:bodyPr/>
                    <a:lstStyle/>
                    <a:p>
                      <a:pPr indent="0" lvl="0" marL="0" rtl="0" algn="l">
                        <a:lnSpc>
                          <a:spcPct val="120000"/>
                        </a:lnSpc>
                        <a:spcBef>
                          <a:spcPts val="0"/>
                        </a:spcBef>
                        <a:spcAft>
                          <a:spcPts val="0"/>
                        </a:spcAft>
                        <a:buNone/>
                      </a:pPr>
                      <a:r>
                        <a:rPr lang="en-US" sz="1800"/>
                        <a:t>Price (USD)</a:t>
                      </a:r>
                      <a:endParaRPr sz="1800"/>
                    </a:p>
                    <a:p>
                      <a:pPr indent="0" lvl="0" marL="0" rtl="0" algn="l">
                        <a:lnSpc>
                          <a:spcPct val="120000"/>
                        </a:lnSpc>
                        <a:spcBef>
                          <a:spcPts val="0"/>
                        </a:spcBef>
                        <a:spcAft>
                          <a:spcPts val="0"/>
                        </a:spcAft>
                        <a:buNone/>
                      </a:pPr>
                      <a:r>
                        <a:rPr lang="en-US" sz="1800"/>
                        <a:t>Breakout Board</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$27</a:t>
                      </a:r>
                      <a:endParaRPr sz="1800"/>
                    </a:p>
                    <a:p>
                      <a:pPr indent="0" lvl="0" marL="0" rtl="0" algn="ctr">
                        <a:lnSpc>
                          <a:spcPct val="120000"/>
                        </a:lnSpc>
                        <a:spcBef>
                          <a:spcPts val="0"/>
                        </a:spcBef>
                        <a:spcAft>
                          <a:spcPts val="0"/>
                        </a:spcAft>
                        <a:buNone/>
                      </a:pPr>
                      <a:r>
                        <a:rPr lang="en-US" sz="1800"/>
                        <a:t>$74.95</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$49</a:t>
                      </a:r>
                      <a:endParaRPr sz="1800"/>
                    </a:p>
                    <a:p>
                      <a:pPr indent="0" lvl="0" marL="0" rtl="0" algn="ctr">
                        <a:lnSpc>
                          <a:spcPct val="120000"/>
                        </a:lnSpc>
                        <a:spcBef>
                          <a:spcPts val="0"/>
                        </a:spcBef>
                        <a:spcAft>
                          <a:spcPts val="0"/>
                        </a:spcAft>
                        <a:buNone/>
                      </a:pPr>
                      <a:r>
                        <a:rPr lang="en-US" sz="1800"/>
                        <a:t>$39.95 </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$129</a:t>
                      </a:r>
                      <a:endParaRPr sz="1800"/>
                    </a:p>
                    <a:p>
                      <a:pPr indent="0" lvl="0" marL="0" rtl="0" algn="ctr">
                        <a:lnSpc>
                          <a:spcPct val="120000"/>
                        </a:lnSpc>
                        <a:spcBef>
                          <a:spcPts val="0"/>
                        </a:spcBef>
                        <a:spcAft>
                          <a:spcPts val="0"/>
                        </a:spcAft>
                        <a:buNone/>
                      </a:pPr>
                      <a:r>
                        <a:rPr lang="en-US" sz="1800"/>
                        <a:t>249.95</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$6.75</a:t>
                      </a:r>
                      <a:endParaRPr sz="1800"/>
                    </a:p>
                    <a:p>
                      <a:pPr indent="0" lvl="0" marL="0" rtl="0" algn="ctr">
                        <a:lnSpc>
                          <a:spcPct val="120000"/>
                        </a:lnSpc>
                        <a:spcBef>
                          <a:spcPts val="0"/>
                        </a:spcBef>
                        <a:spcAft>
                          <a:spcPts val="0"/>
                        </a:spcAft>
                        <a:buNone/>
                      </a:pPr>
                      <a:r>
                        <a:rPr lang="en-US" sz="1800"/>
                        <a:t>$9.00</a:t>
                      </a:r>
                      <a:endParaRPr sz="1800"/>
                    </a:p>
                  </a:txBody>
                  <a:tcPr marT="63500" marB="63500" marR="63500" marL="63500" anchor="ctr">
                    <a:lnL cap="flat" cmpd="sng" w="7625">
                      <a:solidFill>
                        <a:srgbClr val="000000"/>
                      </a:solidFill>
                      <a:prstDash val="solid"/>
                      <a:round/>
                      <a:headEnd len="sm" w="sm" type="none"/>
                      <a:tailEnd len="sm" w="sm" type="none"/>
                    </a:lnL>
                    <a:lnR cap="flat" cmpd="sng" w="7625">
                      <a:solidFill>
                        <a:srgbClr val="000000"/>
                      </a:solidFill>
                      <a:prstDash val="solid"/>
                      <a:round/>
                      <a:headEnd len="sm" w="sm" type="none"/>
                      <a:tailEnd len="sm" w="sm" type="none"/>
                    </a:lnR>
                    <a:lnT cap="flat" cmpd="sng" w="7625">
                      <a:solidFill>
                        <a:srgbClr val="000000"/>
                      </a:solidFill>
                      <a:prstDash val="solid"/>
                      <a:round/>
                      <a:headEnd len="sm" w="sm" type="none"/>
                      <a:tailEnd len="sm" w="sm" type="none"/>
                    </a:lnT>
                    <a:lnB cap="flat" cmpd="sng" w="7625">
                      <a:solidFill>
                        <a:srgbClr val="000000"/>
                      </a:solidFill>
                      <a:prstDash val="solid"/>
                      <a:round/>
                      <a:headEnd len="sm" w="sm" type="none"/>
                      <a:tailEnd len="sm" w="sm" type="none"/>
                    </a:lnB>
                    <a:solidFill>
                      <a:srgbClr val="F8F8F8"/>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38" name="Shape 238"/>
        <p:cNvGrpSpPr/>
        <p:nvPr/>
      </p:nvGrpSpPr>
      <p:grpSpPr>
        <a:xfrm>
          <a:off x="0" y="0"/>
          <a:ext cx="0" cy="0"/>
          <a:chOff x="0" y="0"/>
          <a:chExt cx="0" cy="0"/>
        </a:xfrm>
      </p:grpSpPr>
      <p:sp>
        <p:nvSpPr>
          <p:cNvPr id="239" name="Google Shape;239;p10"/>
          <p:cNvSpPr txBox="1"/>
          <p:nvPr/>
        </p:nvSpPr>
        <p:spPr>
          <a:xfrm>
            <a:off x="1028700" y="599709"/>
            <a:ext cx="8115300" cy="6003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3900">
                <a:solidFill>
                  <a:srgbClr val="0F4662"/>
                </a:solidFill>
                <a:latin typeface="Cormorant Garamond"/>
                <a:ea typeface="Cormorant Garamond"/>
                <a:cs typeface="Cormorant Garamond"/>
                <a:sym typeface="Cormorant Garamond"/>
              </a:rPr>
              <a:t>3D-Printed Housing Design Concept</a:t>
            </a:r>
            <a:endParaRPr sz="3900"/>
          </a:p>
        </p:txBody>
      </p:sp>
      <p:pic>
        <p:nvPicPr>
          <p:cNvPr id="240" name="Google Shape;240;p10" title="Screenshot 2025-06-02 at 12.25.59 AM.png"/>
          <p:cNvPicPr preferRelativeResize="0"/>
          <p:nvPr/>
        </p:nvPicPr>
        <p:blipFill rotWithShape="1">
          <a:blip r:embed="rId3">
            <a:alphaModFix/>
          </a:blip>
          <a:srcRect b="13605" l="47034" r="15114" t="23780"/>
          <a:stretch/>
        </p:blipFill>
        <p:spPr>
          <a:xfrm>
            <a:off x="1028700" y="2723400"/>
            <a:ext cx="4755599" cy="4916797"/>
          </a:xfrm>
          <a:prstGeom prst="rect">
            <a:avLst/>
          </a:prstGeom>
          <a:noFill/>
          <a:ln>
            <a:noFill/>
          </a:ln>
        </p:spPr>
      </p:pic>
      <p:pic>
        <p:nvPicPr>
          <p:cNvPr id="241" name="Google Shape;241;p10" title="Screenshot 2025-06-02 at 12.26.07 AM.png"/>
          <p:cNvPicPr preferRelativeResize="0"/>
          <p:nvPr/>
        </p:nvPicPr>
        <p:blipFill rotWithShape="1">
          <a:blip r:embed="rId4">
            <a:alphaModFix/>
          </a:blip>
          <a:srcRect b="12291" l="46947" r="13719" t="24771"/>
          <a:stretch/>
        </p:blipFill>
        <p:spPr>
          <a:xfrm>
            <a:off x="6577050" y="2723400"/>
            <a:ext cx="4755599" cy="4916797"/>
          </a:xfrm>
          <a:prstGeom prst="rect">
            <a:avLst/>
          </a:prstGeom>
          <a:noFill/>
          <a:ln>
            <a:noFill/>
          </a:ln>
        </p:spPr>
      </p:pic>
      <p:sp>
        <p:nvSpPr>
          <p:cNvPr id="242" name="Google Shape;242;p10"/>
          <p:cNvSpPr txBox="1"/>
          <p:nvPr/>
        </p:nvSpPr>
        <p:spPr>
          <a:xfrm>
            <a:off x="11924625" y="0"/>
            <a:ext cx="6363300" cy="10287000"/>
          </a:xfrm>
          <a:prstGeom prst="rect">
            <a:avLst/>
          </a:prstGeom>
          <a:solidFill>
            <a:srgbClr val="DBE5EA"/>
          </a:solidFill>
          <a:ln>
            <a:noFill/>
          </a:ln>
        </p:spPr>
        <p:txBody>
          <a:bodyPr anchorCtr="0" anchor="t" bIns="91425" lIns="91425" spcFirstLastPara="1" rIns="91425" wrap="square" tIns="91425">
            <a:noAutofit/>
          </a:bodyPr>
          <a:lstStyle/>
          <a:p>
            <a:pPr indent="0" lvl="0" marL="457200" rtl="0" algn="l">
              <a:lnSpc>
                <a:spcPct val="170030"/>
              </a:lnSpc>
              <a:spcBef>
                <a:spcPts val="0"/>
              </a:spcBef>
              <a:spcAft>
                <a:spcPts val="0"/>
              </a:spcAft>
              <a:buNone/>
            </a:pPr>
            <a:r>
              <a:t/>
            </a:r>
            <a:endParaRPr sz="2100">
              <a:solidFill>
                <a:srgbClr val="0F4662"/>
              </a:solidFill>
              <a:latin typeface="Quicksand"/>
              <a:ea typeface="Quicksand"/>
              <a:cs typeface="Quicksand"/>
              <a:sym typeface="Quicksand"/>
            </a:endParaRPr>
          </a:p>
          <a:p>
            <a:pPr indent="0" lvl="0" marL="457200" rtl="0" algn="l">
              <a:lnSpc>
                <a:spcPct val="170030"/>
              </a:lnSpc>
              <a:spcBef>
                <a:spcPts val="0"/>
              </a:spcBef>
              <a:spcAft>
                <a:spcPts val="0"/>
              </a:spcAft>
              <a:buNone/>
            </a:pPr>
            <a:r>
              <a:t/>
            </a:r>
            <a:endParaRPr sz="2100">
              <a:solidFill>
                <a:srgbClr val="0F4662"/>
              </a:solidFill>
              <a:latin typeface="Quicksand"/>
              <a:ea typeface="Quicksand"/>
              <a:cs typeface="Quicksand"/>
              <a:sym typeface="Quicksand"/>
            </a:endParaRPr>
          </a:p>
          <a:p>
            <a:pPr indent="0" lvl="0" marL="457200" rtl="0" algn="l">
              <a:lnSpc>
                <a:spcPct val="170030"/>
              </a:lnSpc>
              <a:spcBef>
                <a:spcPts val="0"/>
              </a:spcBef>
              <a:spcAft>
                <a:spcPts val="0"/>
              </a:spcAft>
              <a:buNone/>
            </a:pPr>
            <a:r>
              <a:t/>
            </a:r>
            <a:endParaRPr sz="2100">
              <a:solidFill>
                <a:srgbClr val="0F4662"/>
              </a:solidFill>
              <a:latin typeface="Quicksand"/>
              <a:ea typeface="Quicksand"/>
              <a:cs typeface="Quicksand"/>
              <a:sym typeface="Quicksand"/>
            </a:endParaRPr>
          </a:p>
          <a:p>
            <a:pPr indent="0" lvl="0" marL="0" rtl="0" algn="l">
              <a:lnSpc>
                <a:spcPct val="170030"/>
              </a:lnSpc>
              <a:spcBef>
                <a:spcPts val="0"/>
              </a:spcBef>
              <a:spcAft>
                <a:spcPts val="0"/>
              </a:spcAft>
              <a:buNone/>
            </a:pPr>
            <a:r>
              <a:t/>
            </a:r>
            <a:endParaRPr sz="2100">
              <a:solidFill>
                <a:srgbClr val="0F4662"/>
              </a:solidFill>
              <a:latin typeface="Quicksand"/>
              <a:ea typeface="Quicksand"/>
              <a:cs typeface="Quicksand"/>
              <a:sym typeface="Quicksand"/>
            </a:endParaRPr>
          </a:p>
          <a:p>
            <a:pPr indent="0" lvl="0" marL="0" rtl="0" algn="l">
              <a:lnSpc>
                <a:spcPct val="170030"/>
              </a:lnSpc>
              <a:spcBef>
                <a:spcPts val="0"/>
              </a:spcBef>
              <a:spcAft>
                <a:spcPts val="0"/>
              </a:spcAft>
              <a:buNone/>
            </a:pPr>
            <a:r>
              <a:t/>
            </a:r>
            <a:endParaRPr sz="2100">
              <a:solidFill>
                <a:srgbClr val="0F4662"/>
              </a:solidFill>
              <a:latin typeface="Quicksand"/>
              <a:ea typeface="Quicksand"/>
              <a:cs typeface="Quicksand"/>
              <a:sym typeface="Quicksand"/>
            </a:endParaRPr>
          </a:p>
          <a:p>
            <a:pPr indent="-361950" lvl="0" marL="457200" rtl="0" algn="l">
              <a:lnSpc>
                <a:spcPct val="170030"/>
              </a:lnSpc>
              <a:spcBef>
                <a:spcPts val="0"/>
              </a:spcBef>
              <a:spcAft>
                <a:spcPts val="0"/>
              </a:spcAft>
              <a:buClr>
                <a:srgbClr val="0F4662"/>
              </a:buClr>
              <a:buSzPts val="2100"/>
              <a:buFont typeface="Quicksand"/>
              <a:buChar char="●"/>
            </a:pPr>
            <a:r>
              <a:rPr lang="en-US" sz="2100">
                <a:solidFill>
                  <a:srgbClr val="0F4662"/>
                </a:solidFill>
                <a:latin typeface="Quicksand"/>
                <a:ea typeface="Quicksand"/>
                <a:cs typeface="Quicksand"/>
                <a:sym typeface="Quicksand"/>
              </a:rPr>
              <a:t>Single 3D-printed enclosure housing all SmartNav components</a:t>
            </a:r>
            <a:endParaRPr sz="2100">
              <a:solidFill>
                <a:srgbClr val="0F4662"/>
              </a:solidFill>
              <a:latin typeface="Quicksand"/>
              <a:ea typeface="Quicksand"/>
              <a:cs typeface="Quicksand"/>
              <a:sym typeface="Quicksand"/>
            </a:endParaRPr>
          </a:p>
          <a:p>
            <a:pPr indent="-361950" lvl="0" marL="457200" rtl="0" algn="l">
              <a:lnSpc>
                <a:spcPct val="170030"/>
              </a:lnSpc>
              <a:spcBef>
                <a:spcPts val="0"/>
              </a:spcBef>
              <a:spcAft>
                <a:spcPts val="0"/>
              </a:spcAft>
              <a:buClr>
                <a:srgbClr val="0F4662"/>
              </a:buClr>
              <a:buSzPts val="2100"/>
              <a:buFont typeface="Quicksand"/>
              <a:buChar char="●"/>
            </a:pPr>
            <a:r>
              <a:rPr lang="en-US" sz="2100">
                <a:solidFill>
                  <a:srgbClr val="0F4662"/>
                </a:solidFill>
                <a:latin typeface="Quicksand"/>
                <a:ea typeface="Quicksand"/>
                <a:cs typeface="Quicksand"/>
                <a:sym typeface="Quicksand"/>
              </a:rPr>
              <a:t>Top-mounted sensors and microphone integrated into the lid</a:t>
            </a:r>
            <a:endParaRPr sz="2100">
              <a:solidFill>
                <a:srgbClr val="0F4662"/>
              </a:solidFill>
              <a:latin typeface="Quicksand"/>
              <a:ea typeface="Quicksand"/>
              <a:cs typeface="Quicksand"/>
              <a:sym typeface="Quicksand"/>
            </a:endParaRPr>
          </a:p>
          <a:p>
            <a:pPr indent="-361950" lvl="0" marL="457200" rtl="0" algn="l">
              <a:lnSpc>
                <a:spcPct val="170030"/>
              </a:lnSpc>
              <a:spcBef>
                <a:spcPts val="0"/>
              </a:spcBef>
              <a:spcAft>
                <a:spcPts val="0"/>
              </a:spcAft>
              <a:buClr>
                <a:srgbClr val="0F4662"/>
              </a:buClr>
              <a:buSzPts val="2100"/>
              <a:buFont typeface="Quicksand"/>
              <a:buChar char="●"/>
            </a:pPr>
            <a:r>
              <a:rPr lang="en-US" sz="2100">
                <a:solidFill>
                  <a:srgbClr val="0F4662"/>
                </a:solidFill>
                <a:latin typeface="Quicksand"/>
                <a:ea typeface="Quicksand"/>
                <a:cs typeface="Quicksand"/>
                <a:sym typeface="Quicksand"/>
              </a:rPr>
              <a:t>Dedicated ports for audio output and power connections</a:t>
            </a:r>
            <a:endParaRPr sz="2100">
              <a:solidFill>
                <a:srgbClr val="0F4662"/>
              </a:solidFill>
              <a:latin typeface="Quicksand"/>
              <a:ea typeface="Quicksand"/>
              <a:cs typeface="Quicksand"/>
              <a:sym typeface="Quicksand"/>
            </a:endParaRPr>
          </a:p>
          <a:p>
            <a:pPr indent="-361950" lvl="0" marL="457200" rtl="0" algn="l">
              <a:lnSpc>
                <a:spcPct val="170030"/>
              </a:lnSpc>
              <a:spcBef>
                <a:spcPts val="0"/>
              </a:spcBef>
              <a:spcAft>
                <a:spcPts val="0"/>
              </a:spcAft>
              <a:buClr>
                <a:srgbClr val="0F4662"/>
              </a:buClr>
              <a:buSzPts val="2100"/>
              <a:buFont typeface="Quicksand"/>
              <a:buChar char="●"/>
            </a:pPr>
            <a:r>
              <a:rPr lang="en-US" sz="2100">
                <a:solidFill>
                  <a:srgbClr val="0F4662"/>
                </a:solidFill>
                <a:latin typeface="Quicksand"/>
                <a:ea typeface="Quicksand"/>
                <a:cs typeface="Quicksand"/>
                <a:sym typeface="Quicksand"/>
              </a:rPr>
              <a:t>Modular compartments for PCBs and power supply for precise fit</a:t>
            </a:r>
            <a:endParaRPr sz="2100">
              <a:solidFill>
                <a:srgbClr val="0F4662"/>
              </a:solidFill>
              <a:latin typeface="Quicksand"/>
              <a:ea typeface="Quicksand"/>
              <a:cs typeface="Quicksand"/>
              <a:sym typeface="Quicksand"/>
            </a:endParaRPr>
          </a:p>
          <a:p>
            <a:pPr indent="-361950" lvl="0" marL="457200" rtl="0" algn="l">
              <a:lnSpc>
                <a:spcPct val="170030"/>
              </a:lnSpc>
              <a:spcBef>
                <a:spcPts val="0"/>
              </a:spcBef>
              <a:spcAft>
                <a:spcPts val="0"/>
              </a:spcAft>
              <a:buClr>
                <a:srgbClr val="0F4662"/>
              </a:buClr>
              <a:buSzPts val="2100"/>
              <a:buFont typeface="Quicksand"/>
              <a:buChar char="●"/>
            </a:pPr>
            <a:r>
              <a:rPr lang="en-US" sz="2100">
                <a:solidFill>
                  <a:srgbClr val="0F4662"/>
                </a:solidFill>
                <a:latin typeface="Quicksand"/>
                <a:ea typeface="Quicksand"/>
                <a:cs typeface="Quicksand"/>
                <a:sym typeface="Quicksand"/>
              </a:rPr>
              <a:t>Fully protects all electronics within a unified housing</a:t>
            </a:r>
            <a:endParaRPr sz="2100">
              <a:solidFill>
                <a:srgbClr val="0F4662"/>
              </a:solidFill>
              <a:latin typeface="Quicksand"/>
              <a:ea typeface="Quicksand"/>
              <a:cs typeface="Quicksand"/>
              <a:sym typeface="Quicksand"/>
            </a:endParaRPr>
          </a:p>
        </p:txBody>
      </p:sp>
      <p:pic>
        <p:nvPicPr>
          <p:cNvPr id="243" name="Google Shape;243;p10" title="1710814166751.jpeg"/>
          <p:cNvPicPr preferRelativeResize="0"/>
          <p:nvPr/>
        </p:nvPicPr>
        <p:blipFill>
          <a:blip r:embed="rId5">
            <a:alphaModFix/>
          </a:blip>
          <a:stretch>
            <a:fillRect/>
          </a:stretch>
        </p:blipFill>
        <p:spPr>
          <a:xfrm>
            <a:off x="15915650" y="4"/>
            <a:ext cx="2372350" cy="2372350"/>
          </a:xfrm>
          <a:prstGeom prst="rect">
            <a:avLst/>
          </a:prstGeom>
          <a:noFill/>
          <a:ln>
            <a:noFill/>
          </a:ln>
        </p:spPr>
      </p:pic>
      <p:cxnSp>
        <p:nvCxnSpPr>
          <p:cNvPr id="244" name="Google Shape;244;p10"/>
          <p:cNvCxnSpPr/>
          <p:nvPr/>
        </p:nvCxnSpPr>
        <p:spPr>
          <a:xfrm>
            <a:off x="12404900" y="968700"/>
            <a:ext cx="3117900" cy="0"/>
          </a:xfrm>
          <a:prstGeom prst="straightConnector1">
            <a:avLst/>
          </a:prstGeom>
          <a:noFill/>
          <a:ln cap="flat" cmpd="sng" w="76200">
            <a:solidFill>
              <a:srgbClr val="0F4662"/>
            </a:solidFill>
            <a:prstDash val="solid"/>
            <a:round/>
            <a:headEnd len="sm" w="sm" type="none"/>
            <a:tailEnd len="sm" w="sm"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48" name="Shape 248"/>
        <p:cNvGrpSpPr/>
        <p:nvPr/>
      </p:nvGrpSpPr>
      <p:grpSpPr>
        <a:xfrm>
          <a:off x="0" y="0"/>
          <a:ext cx="0" cy="0"/>
          <a:chOff x="0" y="0"/>
          <a:chExt cx="0" cy="0"/>
        </a:xfrm>
      </p:grpSpPr>
      <p:sp>
        <p:nvSpPr>
          <p:cNvPr id="249" name="Google Shape;249;g35fbfd681e3_2_102"/>
          <p:cNvSpPr txBox="1"/>
          <p:nvPr/>
        </p:nvSpPr>
        <p:spPr>
          <a:xfrm>
            <a:off x="1028700" y="599709"/>
            <a:ext cx="8115300" cy="14409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3900">
                <a:solidFill>
                  <a:srgbClr val="0F4662"/>
                </a:solidFill>
                <a:latin typeface="Cormorant Garamond"/>
                <a:ea typeface="Cormorant Garamond"/>
                <a:cs typeface="Cormorant Garamond"/>
                <a:sym typeface="Cormorant Garamond"/>
              </a:rPr>
              <a:t>3D-Printed Housing Design Concept (Bottom Sensor Housing)</a:t>
            </a:r>
            <a:endParaRPr sz="3900"/>
          </a:p>
        </p:txBody>
      </p:sp>
      <p:pic>
        <p:nvPicPr>
          <p:cNvPr id="250" name="Google Shape;250;g35fbfd681e3_2_102" title="Screenshot 2025-06-03 at 12.12.15 AM.png"/>
          <p:cNvPicPr preferRelativeResize="0"/>
          <p:nvPr/>
        </p:nvPicPr>
        <p:blipFill rotWithShape="1">
          <a:blip r:embed="rId3">
            <a:alphaModFix/>
          </a:blip>
          <a:srcRect b="9788" l="28124" r="44577" t="43820"/>
          <a:stretch/>
        </p:blipFill>
        <p:spPr>
          <a:xfrm>
            <a:off x="1028700" y="3101675"/>
            <a:ext cx="4778701" cy="5075818"/>
          </a:xfrm>
          <a:prstGeom prst="rect">
            <a:avLst/>
          </a:prstGeom>
          <a:noFill/>
          <a:ln>
            <a:noFill/>
          </a:ln>
        </p:spPr>
      </p:pic>
      <p:pic>
        <p:nvPicPr>
          <p:cNvPr id="251" name="Google Shape;251;g35fbfd681e3_2_102" title="Screenshot 2025-06-03 at 12.12.20 AM.png"/>
          <p:cNvPicPr preferRelativeResize="0"/>
          <p:nvPr/>
        </p:nvPicPr>
        <p:blipFill rotWithShape="1">
          <a:blip r:embed="rId4">
            <a:alphaModFix/>
          </a:blip>
          <a:srcRect b="8347" l="30540" r="37743" t="42862"/>
          <a:stretch/>
        </p:blipFill>
        <p:spPr>
          <a:xfrm>
            <a:off x="6367476" y="3202275"/>
            <a:ext cx="5070239" cy="4874637"/>
          </a:xfrm>
          <a:prstGeom prst="rect">
            <a:avLst/>
          </a:prstGeom>
          <a:noFill/>
          <a:ln>
            <a:noFill/>
          </a:ln>
        </p:spPr>
      </p:pic>
      <p:sp>
        <p:nvSpPr>
          <p:cNvPr id="252" name="Google Shape;252;g35fbfd681e3_2_102"/>
          <p:cNvSpPr txBox="1"/>
          <p:nvPr/>
        </p:nvSpPr>
        <p:spPr>
          <a:xfrm>
            <a:off x="12201400" y="-22800"/>
            <a:ext cx="6086700" cy="10332600"/>
          </a:xfrm>
          <a:prstGeom prst="rect">
            <a:avLst/>
          </a:prstGeom>
          <a:solidFill>
            <a:srgbClr val="DBE5EA"/>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solidFill>
                <a:schemeClr val="dk2"/>
              </a:solidFill>
            </a:endParaRPr>
          </a:p>
        </p:txBody>
      </p:sp>
      <p:pic>
        <p:nvPicPr>
          <p:cNvPr id="253" name="Google Shape;253;g35fbfd681e3_2_102" title="1710814166751.jpeg"/>
          <p:cNvPicPr preferRelativeResize="0"/>
          <p:nvPr/>
        </p:nvPicPr>
        <p:blipFill>
          <a:blip r:embed="rId5">
            <a:alphaModFix/>
          </a:blip>
          <a:stretch>
            <a:fillRect/>
          </a:stretch>
        </p:blipFill>
        <p:spPr>
          <a:xfrm>
            <a:off x="15915650" y="4"/>
            <a:ext cx="2372350" cy="2372350"/>
          </a:xfrm>
          <a:prstGeom prst="rect">
            <a:avLst/>
          </a:prstGeom>
          <a:noFill/>
          <a:ln>
            <a:noFill/>
          </a:ln>
        </p:spPr>
      </p:pic>
      <p:cxnSp>
        <p:nvCxnSpPr>
          <p:cNvPr id="254" name="Google Shape;254;g35fbfd681e3_2_102"/>
          <p:cNvCxnSpPr/>
          <p:nvPr/>
        </p:nvCxnSpPr>
        <p:spPr>
          <a:xfrm>
            <a:off x="12639625" y="991800"/>
            <a:ext cx="2911800" cy="0"/>
          </a:xfrm>
          <a:prstGeom prst="straightConnector1">
            <a:avLst/>
          </a:prstGeom>
          <a:noFill/>
          <a:ln cap="flat" cmpd="sng" w="76200">
            <a:solidFill>
              <a:srgbClr val="0F4662"/>
            </a:solidFill>
            <a:prstDash val="solid"/>
            <a:round/>
            <a:headEnd len="sm" w="sm" type="none"/>
            <a:tailEnd len="sm" w="sm"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58" name="Shape 258"/>
        <p:cNvGrpSpPr/>
        <p:nvPr/>
      </p:nvGrpSpPr>
      <p:grpSpPr>
        <a:xfrm>
          <a:off x="0" y="0"/>
          <a:ext cx="0" cy="0"/>
          <a:chOff x="0" y="0"/>
          <a:chExt cx="0" cy="0"/>
        </a:xfrm>
      </p:grpSpPr>
      <p:sp>
        <p:nvSpPr>
          <p:cNvPr id="259" name="Google Shape;259;p13"/>
          <p:cNvSpPr txBox="1"/>
          <p:nvPr/>
        </p:nvSpPr>
        <p:spPr>
          <a:xfrm>
            <a:off x="11141475" y="3429000"/>
            <a:ext cx="6430500" cy="23640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Software Flow </a:t>
            </a:r>
            <a:endParaRPr b="1" i="1" sz="6399">
              <a:solidFill>
                <a:srgbClr val="0F4662"/>
              </a:solidFill>
              <a:latin typeface="Cormorant Garamond"/>
              <a:ea typeface="Cormorant Garamond"/>
              <a:cs typeface="Cormorant Garamond"/>
              <a:sym typeface="Cormorant Garamond"/>
            </a:endParaRPr>
          </a:p>
          <a:p>
            <a:pPr indent="0" lvl="0" marL="0" marR="0" rtl="0" algn="ctr">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Chart</a:t>
            </a:r>
            <a:endParaRPr/>
          </a:p>
        </p:txBody>
      </p:sp>
      <p:cxnSp>
        <p:nvCxnSpPr>
          <p:cNvPr id="260" name="Google Shape;260;p13"/>
          <p:cNvCxnSpPr/>
          <p:nvPr/>
        </p:nvCxnSpPr>
        <p:spPr>
          <a:xfrm>
            <a:off x="11507925" y="9075898"/>
            <a:ext cx="5697600" cy="0"/>
          </a:xfrm>
          <a:prstGeom prst="straightConnector1">
            <a:avLst/>
          </a:prstGeom>
          <a:noFill/>
          <a:ln cap="flat" cmpd="sng" w="76200">
            <a:solidFill>
              <a:srgbClr val="0F4662"/>
            </a:solidFill>
            <a:prstDash val="solid"/>
            <a:round/>
            <a:headEnd len="sm" w="sm" type="none"/>
            <a:tailEnd len="sm" w="sm" type="none"/>
          </a:ln>
        </p:spPr>
      </p:cxnSp>
      <p:pic>
        <p:nvPicPr>
          <p:cNvPr id="261" name="Google Shape;261;p13"/>
          <p:cNvPicPr preferRelativeResize="0"/>
          <p:nvPr/>
        </p:nvPicPr>
        <p:blipFill>
          <a:blip r:embed="rId3">
            <a:alphaModFix/>
          </a:blip>
          <a:stretch>
            <a:fillRect/>
          </a:stretch>
        </p:blipFill>
        <p:spPr>
          <a:xfrm>
            <a:off x="-3" y="0"/>
            <a:ext cx="10756378" cy="10287000"/>
          </a:xfrm>
          <a:prstGeom prst="rect">
            <a:avLst/>
          </a:prstGeom>
          <a:noFill/>
          <a:ln>
            <a:noFill/>
          </a:ln>
        </p:spPr>
      </p:pic>
      <p:pic>
        <p:nvPicPr>
          <p:cNvPr id="262" name="Google Shape;262;p13" title="1710814166751.jpeg"/>
          <p:cNvPicPr preferRelativeResize="0"/>
          <p:nvPr/>
        </p:nvPicPr>
        <p:blipFill>
          <a:blip r:embed="rId4">
            <a:alphaModFix/>
          </a:blip>
          <a:stretch>
            <a:fillRect/>
          </a:stretch>
        </p:blipFill>
        <p:spPr>
          <a:xfrm>
            <a:off x="15915650" y="18929"/>
            <a:ext cx="2372350" cy="23723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66" name="Shape 266"/>
        <p:cNvGrpSpPr/>
        <p:nvPr/>
      </p:nvGrpSpPr>
      <p:grpSpPr>
        <a:xfrm>
          <a:off x="0" y="0"/>
          <a:ext cx="0" cy="0"/>
          <a:chOff x="0" y="0"/>
          <a:chExt cx="0" cy="0"/>
        </a:xfrm>
      </p:grpSpPr>
      <p:sp>
        <p:nvSpPr>
          <p:cNvPr id="267" name="Google Shape;267;g35f90991f65_1_54"/>
          <p:cNvSpPr txBox="1"/>
          <p:nvPr/>
        </p:nvSpPr>
        <p:spPr>
          <a:xfrm>
            <a:off x="522475" y="3749413"/>
            <a:ext cx="6955200" cy="28071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1" i="1" lang="en-US" sz="4799">
                <a:solidFill>
                  <a:srgbClr val="0F4662"/>
                </a:solidFill>
                <a:latin typeface="Cormorant Garamond"/>
                <a:ea typeface="Cormorant Garamond"/>
                <a:cs typeface="Cormorant Garamond"/>
                <a:sym typeface="Cormorant Garamond"/>
              </a:rPr>
              <a:t>Navigation System </a:t>
            </a:r>
            <a:endParaRPr b="1" i="1" sz="4799">
              <a:solidFill>
                <a:srgbClr val="0F4662"/>
              </a:solidFill>
              <a:latin typeface="Cormorant Garamond"/>
              <a:ea typeface="Cormorant Garamond"/>
              <a:cs typeface="Cormorant Garamond"/>
              <a:sym typeface="Cormorant Garamond"/>
            </a:endParaRPr>
          </a:p>
          <a:p>
            <a:pPr indent="0" lvl="0" marL="0" marR="0" rtl="0" algn="ctr">
              <a:lnSpc>
                <a:spcPct val="140006"/>
              </a:lnSpc>
              <a:spcBef>
                <a:spcPts val="0"/>
              </a:spcBef>
              <a:spcAft>
                <a:spcPts val="0"/>
              </a:spcAft>
              <a:buNone/>
            </a:pPr>
            <a:r>
              <a:rPr b="1" i="1" lang="en-US" sz="4799">
                <a:solidFill>
                  <a:srgbClr val="0F4662"/>
                </a:solidFill>
                <a:latin typeface="Cormorant Garamond"/>
                <a:ea typeface="Cormorant Garamond"/>
                <a:cs typeface="Cormorant Garamond"/>
                <a:sym typeface="Cormorant Garamond"/>
              </a:rPr>
              <a:t>Flowchart</a:t>
            </a:r>
            <a:endParaRPr b="1" i="1" sz="4799">
              <a:solidFill>
                <a:srgbClr val="0F4662"/>
              </a:solidFill>
              <a:latin typeface="Cormorant Garamond"/>
              <a:ea typeface="Cormorant Garamond"/>
              <a:cs typeface="Cormorant Garamond"/>
              <a:sym typeface="Cormorant Garamond"/>
            </a:endParaRPr>
          </a:p>
          <a:p>
            <a:pPr indent="0" lvl="0" marL="0" marR="0" rtl="0" algn="ctr">
              <a:lnSpc>
                <a:spcPct val="140006"/>
              </a:lnSpc>
              <a:spcBef>
                <a:spcPts val="0"/>
              </a:spcBef>
              <a:spcAft>
                <a:spcPts val="0"/>
              </a:spcAft>
              <a:buNone/>
            </a:pPr>
            <a:r>
              <a:t/>
            </a:r>
            <a:endParaRPr b="1" i="1" sz="4799">
              <a:solidFill>
                <a:srgbClr val="0F4662"/>
              </a:solidFill>
              <a:latin typeface="Cormorant Garamond"/>
              <a:ea typeface="Cormorant Garamond"/>
              <a:cs typeface="Cormorant Garamond"/>
              <a:sym typeface="Cormorant Garamond"/>
            </a:endParaRPr>
          </a:p>
        </p:txBody>
      </p:sp>
      <p:cxnSp>
        <p:nvCxnSpPr>
          <p:cNvPr id="268" name="Google Shape;268;g35f90991f65_1_54"/>
          <p:cNvCxnSpPr/>
          <p:nvPr/>
        </p:nvCxnSpPr>
        <p:spPr>
          <a:xfrm flipH="1" rot="10800000">
            <a:off x="1977775" y="9233100"/>
            <a:ext cx="4044600" cy="14700"/>
          </a:xfrm>
          <a:prstGeom prst="straightConnector1">
            <a:avLst/>
          </a:prstGeom>
          <a:noFill/>
          <a:ln cap="flat" cmpd="sng" w="76200">
            <a:solidFill>
              <a:srgbClr val="0F4662"/>
            </a:solidFill>
            <a:prstDash val="solid"/>
            <a:round/>
            <a:headEnd len="sm" w="sm" type="none"/>
            <a:tailEnd len="sm" w="sm" type="none"/>
          </a:ln>
        </p:spPr>
      </p:cxnSp>
      <p:pic>
        <p:nvPicPr>
          <p:cNvPr id="269" name="Google Shape;269;g35f90991f65_1_54"/>
          <p:cNvPicPr preferRelativeResize="0"/>
          <p:nvPr/>
        </p:nvPicPr>
        <p:blipFill rotWithShape="1">
          <a:blip r:embed="rId3">
            <a:alphaModFix/>
          </a:blip>
          <a:srcRect b="20063" l="28214" r="16819" t="11156"/>
          <a:stretch/>
        </p:blipFill>
        <p:spPr>
          <a:xfrm>
            <a:off x="7779219" y="18925"/>
            <a:ext cx="10508781" cy="10268075"/>
          </a:xfrm>
          <a:prstGeom prst="rect">
            <a:avLst/>
          </a:prstGeom>
          <a:noFill/>
          <a:ln>
            <a:noFill/>
          </a:ln>
        </p:spPr>
      </p:pic>
      <p:pic>
        <p:nvPicPr>
          <p:cNvPr id="270" name="Google Shape;270;g35f90991f65_1_54" title="1710814166751.jpeg"/>
          <p:cNvPicPr preferRelativeResize="0"/>
          <p:nvPr/>
        </p:nvPicPr>
        <p:blipFill>
          <a:blip r:embed="rId4">
            <a:alphaModFix/>
          </a:blip>
          <a:stretch>
            <a:fillRect/>
          </a:stretch>
        </p:blipFill>
        <p:spPr>
          <a:xfrm>
            <a:off x="15915650" y="18929"/>
            <a:ext cx="2372350" cy="23723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66" name="Shape 66"/>
        <p:cNvGrpSpPr/>
        <p:nvPr/>
      </p:nvGrpSpPr>
      <p:grpSpPr>
        <a:xfrm>
          <a:off x="0" y="0"/>
          <a:ext cx="0" cy="0"/>
          <a:chOff x="0" y="0"/>
          <a:chExt cx="0" cy="0"/>
        </a:xfrm>
      </p:grpSpPr>
      <p:grpSp>
        <p:nvGrpSpPr>
          <p:cNvPr id="67" name="Google Shape;67;p2"/>
          <p:cNvGrpSpPr/>
          <p:nvPr/>
        </p:nvGrpSpPr>
        <p:grpSpPr>
          <a:xfrm>
            <a:off x="0" y="-180826"/>
            <a:ext cx="18288000" cy="4280312"/>
            <a:chOff x="0" y="-47625"/>
            <a:chExt cx="4816593" cy="1127325"/>
          </a:xfrm>
        </p:grpSpPr>
        <p:sp>
          <p:nvSpPr>
            <p:cNvPr id="68" name="Google Shape;68;p2"/>
            <p:cNvSpPr/>
            <p:nvPr/>
          </p:nvSpPr>
          <p:spPr>
            <a:xfrm>
              <a:off x="0" y="0"/>
              <a:ext cx="4816592" cy="1079700"/>
            </a:xfrm>
            <a:custGeom>
              <a:rect b="b" l="l" r="r" t="t"/>
              <a:pathLst>
                <a:path extrusionOk="0" h="1079700" w="4816592">
                  <a:moveTo>
                    <a:pt x="0" y="0"/>
                  </a:moveTo>
                  <a:lnTo>
                    <a:pt x="4816592" y="0"/>
                  </a:lnTo>
                  <a:lnTo>
                    <a:pt x="4816592" y="1079700"/>
                  </a:lnTo>
                  <a:lnTo>
                    <a:pt x="0" y="1079700"/>
                  </a:lnTo>
                  <a:close/>
                </a:path>
              </a:pathLst>
            </a:custGeom>
            <a:solidFill>
              <a:srgbClr val="DBE5EA"/>
            </a:solidFill>
            <a:ln>
              <a:noFill/>
            </a:ln>
          </p:spPr>
        </p:sp>
        <p:sp>
          <p:nvSpPr>
            <p:cNvPr id="69" name="Google Shape;69;p2"/>
            <p:cNvSpPr txBox="1"/>
            <p:nvPr/>
          </p:nvSpPr>
          <p:spPr>
            <a:xfrm>
              <a:off x="0" y="-47625"/>
              <a:ext cx="4816593" cy="1127325"/>
            </a:xfrm>
            <a:prstGeom prst="rect">
              <a:avLst/>
            </a:prstGeom>
            <a:noFill/>
            <a:ln>
              <a:noFill/>
            </a:ln>
          </p:spPr>
          <p:txBody>
            <a:bodyPr anchorCtr="0" anchor="ctr" bIns="50800" lIns="50800" spcFirstLastPara="1" rIns="50800" wrap="square" tIns="50800">
              <a:noAutofit/>
            </a:bodyPr>
            <a:lstStyle/>
            <a:p>
              <a:pPr indent="0" lvl="0" marL="0" marR="0" rtl="0" algn="ctr">
                <a:lnSpc>
                  <a:spcPct val="2051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0" name="Google Shape;70;p2"/>
          <p:cNvSpPr txBox="1"/>
          <p:nvPr/>
        </p:nvSpPr>
        <p:spPr>
          <a:xfrm>
            <a:off x="1028700" y="599709"/>
            <a:ext cx="9914964" cy="1085215"/>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6399" u="none" cap="none" strike="noStrike">
                <a:solidFill>
                  <a:srgbClr val="0F4662"/>
                </a:solidFill>
                <a:latin typeface="Cormorant Garamond"/>
                <a:ea typeface="Cormorant Garamond"/>
                <a:cs typeface="Cormorant Garamond"/>
                <a:sym typeface="Cormorant Garamond"/>
              </a:rPr>
              <a:t>Team Members</a:t>
            </a:r>
            <a:endParaRPr/>
          </a:p>
        </p:txBody>
      </p:sp>
      <p:sp>
        <p:nvSpPr>
          <p:cNvPr id="71" name="Google Shape;71;p2"/>
          <p:cNvSpPr txBox="1"/>
          <p:nvPr/>
        </p:nvSpPr>
        <p:spPr>
          <a:xfrm>
            <a:off x="6620098" y="5033904"/>
            <a:ext cx="5017320" cy="46128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i="0" lang="en-US" sz="2799" u="none" cap="none" strike="noStrike">
                <a:solidFill>
                  <a:srgbClr val="0F4662"/>
                </a:solidFill>
                <a:latin typeface="Quicksand"/>
                <a:ea typeface="Quicksand"/>
                <a:cs typeface="Quicksand"/>
                <a:sym typeface="Quicksand"/>
              </a:rPr>
              <a:t>Brennan Russell</a:t>
            </a:r>
            <a:endParaRPr/>
          </a:p>
        </p:txBody>
      </p:sp>
      <p:sp>
        <p:nvSpPr>
          <p:cNvPr id="72" name="Google Shape;72;p2"/>
          <p:cNvSpPr txBox="1"/>
          <p:nvPr/>
        </p:nvSpPr>
        <p:spPr>
          <a:xfrm>
            <a:off x="6589618" y="5620376"/>
            <a:ext cx="5017320" cy="41529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F4662"/>
                </a:solidFill>
                <a:latin typeface="Quicksand"/>
                <a:ea typeface="Quicksand"/>
                <a:cs typeface="Quicksand"/>
                <a:sym typeface="Quicksand"/>
              </a:rPr>
              <a:t>Electrical Engineering</a:t>
            </a:r>
            <a:endParaRPr/>
          </a:p>
        </p:txBody>
      </p:sp>
      <p:sp>
        <p:nvSpPr>
          <p:cNvPr id="73" name="Google Shape;73;p2"/>
          <p:cNvSpPr txBox="1"/>
          <p:nvPr/>
        </p:nvSpPr>
        <p:spPr>
          <a:xfrm>
            <a:off x="12243932" y="5029027"/>
            <a:ext cx="5017320" cy="46128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i="0" lang="en-US" sz="2799" u="none" cap="none" strike="noStrike">
                <a:solidFill>
                  <a:srgbClr val="0F4662"/>
                </a:solidFill>
                <a:latin typeface="Quicksand"/>
                <a:ea typeface="Quicksand"/>
                <a:cs typeface="Quicksand"/>
                <a:sym typeface="Quicksand"/>
              </a:rPr>
              <a:t>Sharifah Alselahi </a:t>
            </a:r>
            <a:endParaRPr/>
          </a:p>
        </p:txBody>
      </p:sp>
      <p:sp>
        <p:nvSpPr>
          <p:cNvPr id="74" name="Google Shape;74;p2"/>
          <p:cNvSpPr txBox="1"/>
          <p:nvPr/>
        </p:nvSpPr>
        <p:spPr>
          <a:xfrm>
            <a:off x="12584270" y="5560253"/>
            <a:ext cx="5017320" cy="400879"/>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F4662"/>
                </a:solidFill>
                <a:latin typeface="Quicksand"/>
                <a:ea typeface="Quicksand"/>
                <a:cs typeface="Quicksand"/>
                <a:sym typeface="Quicksand"/>
              </a:rPr>
              <a:t>Computer Engineering </a:t>
            </a:r>
            <a:endParaRPr/>
          </a:p>
        </p:txBody>
      </p:sp>
      <p:sp>
        <p:nvSpPr>
          <p:cNvPr id="75" name="Google Shape;75;p2"/>
          <p:cNvSpPr txBox="1"/>
          <p:nvPr/>
        </p:nvSpPr>
        <p:spPr>
          <a:xfrm>
            <a:off x="3330057" y="8313034"/>
            <a:ext cx="5017320" cy="46128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i="0" lang="en-US" sz="2799" u="none" cap="none" strike="noStrike">
                <a:solidFill>
                  <a:srgbClr val="0F4662"/>
                </a:solidFill>
                <a:latin typeface="Quicksand"/>
                <a:ea typeface="Quicksand"/>
                <a:cs typeface="Quicksand"/>
                <a:sym typeface="Quicksand"/>
              </a:rPr>
              <a:t>Deon McCoy</a:t>
            </a:r>
            <a:endParaRPr/>
          </a:p>
        </p:txBody>
      </p:sp>
      <p:sp>
        <p:nvSpPr>
          <p:cNvPr id="76" name="Google Shape;76;p2"/>
          <p:cNvSpPr txBox="1"/>
          <p:nvPr/>
        </p:nvSpPr>
        <p:spPr>
          <a:xfrm>
            <a:off x="507940" y="5565130"/>
            <a:ext cx="5017320" cy="41529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F4662"/>
                </a:solidFill>
                <a:latin typeface="Quicksand"/>
                <a:ea typeface="Quicksand"/>
                <a:cs typeface="Quicksand"/>
                <a:sym typeface="Quicksand"/>
              </a:rPr>
              <a:t>Computer Engineering </a:t>
            </a:r>
            <a:endParaRPr/>
          </a:p>
        </p:txBody>
      </p:sp>
      <p:cxnSp>
        <p:nvCxnSpPr>
          <p:cNvPr id="77" name="Google Shape;77;p2"/>
          <p:cNvCxnSpPr/>
          <p:nvPr/>
        </p:nvCxnSpPr>
        <p:spPr>
          <a:xfrm>
            <a:off x="5838718" y="9486900"/>
            <a:ext cx="6492240" cy="0"/>
          </a:xfrm>
          <a:prstGeom prst="straightConnector1">
            <a:avLst/>
          </a:prstGeom>
          <a:noFill/>
          <a:ln cap="flat" cmpd="sng" w="76200">
            <a:solidFill>
              <a:srgbClr val="0F4662"/>
            </a:solidFill>
            <a:prstDash val="solid"/>
            <a:round/>
            <a:headEnd len="sm" w="sm" type="none"/>
            <a:tailEnd len="sm" w="sm" type="none"/>
          </a:ln>
        </p:spPr>
      </p:cxnSp>
      <p:sp>
        <p:nvSpPr>
          <p:cNvPr id="78" name="Google Shape;78;p2"/>
          <p:cNvSpPr/>
          <p:nvPr/>
        </p:nvSpPr>
        <p:spPr>
          <a:xfrm>
            <a:off x="8153400" y="9791700"/>
            <a:ext cx="1679997" cy="249900"/>
          </a:xfrm>
          <a:custGeom>
            <a:rect b="b" l="l" r="r" t="t"/>
            <a:pathLst>
              <a:path extrusionOk="0" h="249900" w="1679997">
                <a:moveTo>
                  <a:pt x="0" y="0"/>
                </a:moveTo>
                <a:lnTo>
                  <a:pt x="1679998" y="0"/>
                </a:lnTo>
                <a:lnTo>
                  <a:pt x="1679998" y="249900"/>
                </a:lnTo>
                <a:lnTo>
                  <a:pt x="0" y="249900"/>
                </a:lnTo>
                <a:lnTo>
                  <a:pt x="0" y="0"/>
                </a:lnTo>
                <a:close/>
              </a:path>
            </a:pathLst>
          </a:custGeom>
          <a:blipFill rotWithShape="1">
            <a:blip r:embed="rId3">
              <a:alphaModFix/>
            </a:blip>
            <a:stretch>
              <a:fillRect b="0" l="0" r="0" t="0"/>
            </a:stretch>
          </a:blipFill>
          <a:ln>
            <a:noFill/>
          </a:ln>
        </p:spPr>
      </p:sp>
      <p:sp>
        <p:nvSpPr>
          <p:cNvPr id="79" name="Google Shape;79;p2"/>
          <p:cNvSpPr txBox="1"/>
          <p:nvPr/>
        </p:nvSpPr>
        <p:spPr>
          <a:xfrm>
            <a:off x="806157" y="5029027"/>
            <a:ext cx="5017320" cy="468013"/>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i="0" lang="en-US" sz="2799" u="none" cap="none" strike="noStrike">
                <a:solidFill>
                  <a:srgbClr val="0F4662"/>
                </a:solidFill>
                <a:latin typeface="Quicksand"/>
                <a:ea typeface="Quicksand"/>
                <a:cs typeface="Quicksand"/>
                <a:sym typeface="Quicksand"/>
              </a:rPr>
              <a:t>Evans Bakire</a:t>
            </a:r>
            <a:endParaRPr b="1" i="0" sz="2799" u="none" cap="none" strike="noStrike">
              <a:solidFill>
                <a:srgbClr val="0F4662"/>
              </a:solidFill>
              <a:latin typeface="Quicksand"/>
              <a:ea typeface="Quicksand"/>
              <a:cs typeface="Quicksand"/>
              <a:sym typeface="Quicksand"/>
            </a:endParaRPr>
          </a:p>
        </p:txBody>
      </p:sp>
      <p:sp>
        <p:nvSpPr>
          <p:cNvPr id="80" name="Google Shape;80;p2"/>
          <p:cNvSpPr txBox="1"/>
          <p:nvPr/>
        </p:nvSpPr>
        <p:spPr>
          <a:xfrm>
            <a:off x="3477522" y="8937749"/>
            <a:ext cx="5017320" cy="41529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F4662"/>
                </a:solidFill>
                <a:latin typeface="Quicksand"/>
                <a:ea typeface="Quicksand"/>
                <a:cs typeface="Quicksand"/>
                <a:sym typeface="Quicksand"/>
              </a:rPr>
              <a:t>Electrical Engineering</a:t>
            </a:r>
            <a:endParaRPr/>
          </a:p>
        </p:txBody>
      </p:sp>
      <p:sp>
        <p:nvSpPr>
          <p:cNvPr id="81" name="Google Shape;81;p2"/>
          <p:cNvSpPr txBox="1"/>
          <p:nvPr/>
        </p:nvSpPr>
        <p:spPr>
          <a:xfrm>
            <a:off x="10092358" y="8937749"/>
            <a:ext cx="5017320" cy="400879"/>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F4662"/>
                </a:solidFill>
                <a:latin typeface="Quicksand"/>
                <a:ea typeface="Quicksand"/>
                <a:cs typeface="Quicksand"/>
                <a:sym typeface="Quicksand"/>
              </a:rPr>
              <a:t>Computer Engineering </a:t>
            </a:r>
            <a:endParaRPr/>
          </a:p>
        </p:txBody>
      </p:sp>
      <p:sp>
        <p:nvSpPr>
          <p:cNvPr id="82" name="Google Shape;82;p2"/>
          <p:cNvSpPr txBox="1"/>
          <p:nvPr/>
        </p:nvSpPr>
        <p:spPr>
          <a:xfrm>
            <a:off x="10092358" y="8317683"/>
            <a:ext cx="5017320" cy="46128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i="0" lang="en-US" sz="2799" u="none" cap="none" strike="noStrike">
                <a:solidFill>
                  <a:srgbClr val="0F4662"/>
                </a:solidFill>
                <a:latin typeface="Quicksand"/>
                <a:ea typeface="Quicksand"/>
                <a:cs typeface="Quicksand"/>
                <a:sym typeface="Quicksand"/>
              </a:rPr>
              <a:t>Yussef Abdelbary</a:t>
            </a:r>
            <a:endParaRPr b="1" i="0" sz="2799" u="none" cap="none" strike="noStrike">
              <a:solidFill>
                <a:srgbClr val="0F4662"/>
              </a:solidFill>
              <a:latin typeface="Quicksand"/>
              <a:ea typeface="Quicksand"/>
              <a:cs typeface="Quicksand"/>
              <a:sym typeface="Quicksand"/>
            </a:endParaRPr>
          </a:p>
        </p:txBody>
      </p:sp>
      <p:pic>
        <p:nvPicPr>
          <p:cNvPr id="83" name="Google Shape;83;p2" title="1710814166751.jpeg"/>
          <p:cNvPicPr preferRelativeResize="0"/>
          <p:nvPr/>
        </p:nvPicPr>
        <p:blipFill rotWithShape="1">
          <a:blip r:embed="rId4">
            <a:alphaModFix/>
          </a:blip>
          <a:srcRect b="0" l="0" r="0" t="0"/>
          <a:stretch/>
        </p:blipFill>
        <p:spPr>
          <a:xfrm>
            <a:off x="1939201" y="2343541"/>
            <a:ext cx="2751300" cy="2751300"/>
          </a:xfrm>
          <a:prstGeom prst="ellipse">
            <a:avLst/>
          </a:prstGeom>
          <a:noFill/>
          <a:ln>
            <a:noFill/>
          </a:ln>
        </p:spPr>
      </p:pic>
      <p:pic>
        <p:nvPicPr>
          <p:cNvPr id="84" name="Google Shape;84;p2" title="IMG_3679 2.jpg"/>
          <p:cNvPicPr preferRelativeResize="0"/>
          <p:nvPr/>
        </p:nvPicPr>
        <p:blipFill rotWithShape="1">
          <a:blip r:embed="rId5">
            <a:alphaModFix/>
          </a:blip>
          <a:srcRect b="0" l="5204" r="5213" t="0"/>
          <a:stretch/>
        </p:blipFill>
        <p:spPr>
          <a:xfrm>
            <a:off x="7768382" y="2119238"/>
            <a:ext cx="2751300" cy="2751300"/>
          </a:xfrm>
          <a:prstGeom prst="ellipse">
            <a:avLst/>
          </a:prstGeom>
          <a:noFill/>
          <a:ln>
            <a:noFill/>
          </a:ln>
        </p:spPr>
      </p:pic>
      <p:pic>
        <p:nvPicPr>
          <p:cNvPr id="85" name="Google Shape;85;p2" title="photo.jpeg"/>
          <p:cNvPicPr preferRelativeResize="0"/>
          <p:nvPr/>
        </p:nvPicPr>
        <p:blipFill rotWithShape="1">
          <a:blip r:embed="rId6">
            <a:alphaModFix/>
          </a:blip>
          <a:srcRect b="13001" l="0" r="0" t="13001"/>
          <a:stretch/>
        </p:blipFill>
        <p:spPr>
          <a:xfrm>
            <a:off x="13258800" y="2277796"/>
            <a:ext cx="2751300" cy="2751300"/>
          </a:xfrm>
          <a:prstGeom prst="ellipse">
            <a:avLst/>
          </a:prstGeom>
          <a:noFill/>
          <a:ln>
            <a:noFill/>
          </a:ln>
        </p:spPr>
      </p:pic>
      <p:pic>
        <p:nvPicPr>
          <p:cNvPr id="86" name="Google Shape;86;p2"/>
          <p:cNvPicPr preferRelativeResize="0"/>
          <p:nvPr/>
        </p:nvPicPr>
        <p:blipFill rotWithShape="1">
          <a:blip r:embed="rId7">
            <a:alphaModFix/>
          </a:blip>
          <a:srcRect b="0" l="39" r="39" t="0"/>
          <a:stretch/>
        </p:blipFill>
        <p:spPr>
          <a:xfrm>
            <a:off x="4463054" y="5640614"/>
            <a:ext cx="2751300" cy="2751300"/>
          </a:xfrm>
          <a:prstGeom prst="ellipse">
            <a:avLst/>
          </a:prstGeom>
          <a:noFill/>
          <a:ln>
            <a:noFill/>
          </a:ln>
        </p:spPr>
      </p:pic>
      <p:pic>
        <p:nvPicPr>
          <p:cNvPr id="87" name="Google Shape;87;p2" title="IMG_4189.png"/>
          <p:cNvPicPr preferRelativeResize="0"/>
          <p:nvPr/>
        </p:nvPicPr>
        <p:blipFill rotWithShape="1">
          <a:blip r:embed="rId8">
            <a:alphaModFix/>
          </a:blip>
          <a:srcRect b="26901" l="0" r="0" t="26906"/>
          <a:stretch/>
        </p:blipFill>
        <p:spPr>
          <a:xfrm>
            <a:off x="10943679" y="5528343"/>
            <a:ext cx="2751300" cy="2751300"/>
          </a:xfrm>
          <a:prstGeom prst="ellipse">
            <a:avLst/>
          </a:prstGeom>
          <a:noFill/>
          <a:ln>
            <a:noFill/>
          </a:ln>
        </p:spPr>
      </p:pic>
      <p:pic>
        <p:nvPicPr>
          <p:cNvPr id="88" name="Google Shape;88;p2" title="photo.jpeg"/>
          <p:cNvPicPr preferRelativeResize="0"/>
          <p:nvPr/>
        </p:nvPicPr>
        <p:blipFill rotWithShape="1">
          <a:blip r:embed="rId6">
            <a:alphaModFix/>
          </a:blip>
          <a:srcRect b="17414" l="7108" r="7763" t="7199"/>
          <a:stretch/>
        </p:blipFill>
        <p:spPr>
          <a:xfrm>
            <a:off x="16217025" y="0"/>
            <a:ext cx="2070976" cy="247835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74" name="Shape 274"/>
        <p:cNvGrpSpPr/>
        <p:nvPr/>
      </p:nvGrpSpPr>
      <p:grpSpPr>
        <a:xfrm>
          <a:off x="0" y="0"/>
          <a:ext cx="0" cy="0"/>
          <a:chOff x="0" y="0"/>
          <a:chExt cx="0" cy="0"/>
        </a:xfrm>
      </p:grpSpPr>
      <p:sp>
        <p:nvSpPr>
          <p:cNvPr id="275" name="Google Shape;275;g35fbfd681e3_2_8"/>
          <p:cNvSpPr txBox="1"/>
          <p:nvPr/>
        </p:nvSpPr>
        <p:spPr>
          <a:xfrm>
            <a:off x="621375" y="644250"/>
            <a:ext cx="114192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Software Design (Way point Distance) </a:t>
            </a:r>
            <a:endParaRPr sz="4500"/>
          </a:p>
        </p:txBody>
      </p:sp>
      <p:cxnSp>
        <p:nvCxnSpPr>
          <p:cNvPr id="276" name="Google Shape;276;g35fbfd681e3_2_8"/>
          <p:cNvCxnSpPr/>
          <p:nvPr/>
        </p:nvCxnSpPr>
        <p:spPr>
          <a:xfrm>
            <a:off x="10767060" y="990600"/>
            <a:ext cx="4778700" cy="1200"/>
          </a:xfrm>
          <a:prstGeom prst="straightConnector1">
            <a:avLst/>
          </a:prstGeom>
          <a:noFill/>
          <a:ln cap="flat" cmpd="sng" w="76200">
            <a:solidFill>
              <a:srgbClr val="0F4662"/>
            </a:solidFill>
            <a:prstDash val="solid"/>
            <a:round/>
            <a:headEnd len="sm" w="sm" type="none"/>
            <a:tailEnd len="sm" w="sm" type="none"/>
          </a:ln>
        </p:spPr>
      </p:cxnSp>
      <p:pic>
        <p:nvPicPr>
          <p:cNvPr descr="Commonly-used distance calculation in Data Science : Levenshtein Distance, Haversine  Distance | by Alex Yeo | Medium" id="277" name="Google Shape;277;g35fbfd681e3_2_8"/>
          <p:cNvPicPr preferRelativeResize="0"/>
          <p:nvPr/>
        </p:nvPicPr>
        <p:blipFill rotWithShape="1">
          <a:blip r:embed="rId3">
            <a:alphaModFix/>
          </a:blip>
          <a:srcRect b="0" l="0" r="0" t="9329"/>
          <a:stretch/>
        </p:blipFill>
        <p:spPr>
          <a:xfrm>
            <a:off x="8336350" y="2643075"/>
            <a:ext cx="9954076" cy="3055825"/>
          </a:xfrm>
          <a:prstGeom prst="rect">
            <a:avLst/>
          </a:prstGeom>
          <a:noFill/>
          <a:ln>
            <a:noFill/>
          </a:ln>
        </p:spPr>
      </p:pic>
      <p:sp>
        <p:nvSpPr>
          <p:cNvPr id="278" name="Google Shape;278;g35fbfd681e3_2_8"/>
          <p:cNvSpPr txBox="1"/>
          <p:nvPr/>
        </p:nvSpPr>
        <p:spPr>
          <a:xfrm>
            <a:off x="526875" y="1527900"/>
            <a:ext cx="7867800" cy="8568000"/>
          </a:xfrm>
          <a:prstGeom prst="rect">
            <a:avLst/>
          </a:prstGeom>
          <a:noFill/>
          <a:ln>
            <a:noFill/>
          </a:ln>
        </p:spPr>
        <p:txBody>
          <a:bodyPr anchorCtr="0" anchor="t" bIns="91425" lIns="91425" spcFirstLastPara="1" rIns="91425" wrap="square" tIns="91425">
            <a:noAutofit/>
          </a:bodyPr>
          <a:lstStyle/>
          <a:p>
            <a:pPr indent="-374650" lvl="0" marL="457200" rtl="0" algn="l">
              <a:lnSpc>
                <a:spcPct val="170030"/>
              </a:lnSpc>
              <a:spcBef>
                <a:spcPts val="0"/>
              </a:spcBef>
              <a:spcAft>
                <a:spcPts val="0"/>
              </a:spcAft>
              <a:buClr>
                <a:srgbClr val="0F4662"/>
              </a:buClr>
              <a:buSzPts val="2300"/>
              <a:buFont typeface="Quicksand"/>
              <a:buChar char="●"/>
            </a:pPr>
            <a:r>
              <a:rPr lang="en-US" sz="2300">
                <a:solidFill>
                  <a:srgbClr val="0F4662"/>
                </a:solidFill>
                <a:latin typeface="Quicksand"/>
                <a:ea typeface="Quicksand"/>
                <a:cs typeface="Quicksand"/>
                <a:sym typeface="Quicksand"/>
              </a:rPr>
              <a:t>Treat each waypoint’s latitude/longitude as points on a sphere and apply the Haversine formula to compute their distance.</a:t>
            </a:r>
            <a:endParaRPr sz="2300">
              <a:solidFill>
                <a:srgbClr val="0F4662"/>
              </a:solidFill>
              <a:latin typeface="Quicksand"/>
              <a:ea typeface="Quicksand"/>
              <a:cs typeface="Quicksand"/>
              <a:sym typeface="Quicksand"/>
            </a:endParaRPr>
          </a:p>
          <a:p>
            <a:pPr indent="0" lvl="0" marL="457200" rtl="0" algn="l">
              <a:lnSpc>
                <a:spcPct val="170030"/>
              </a:lnSpc>
              <a:spcBef>
                <a:spcPts val="0"/>
              </a:spcBef>
              <a:spcAft>
                <a:spcPts val="0"/>
              </a:spcAft>
              <a:buNone/>
            </a:pPr>
            <a:r>
              <a:t/>
            </a:r>
            <a:endParaRPr sz="2300">
              <a:solidFill>
                <a:srgbClr val="0F4662"/>
              </a:solidFill>
              <a:latin typeface="Quicksand"/>
              <a:ea typeface="Quicksand"/>
              <a:cs typeface="Quicksand"/>
              <a:sym typeface="Quicksand"/>
            </a:endParaRPr>
          </a:p>
          <a:p>
            <a:pPr indent="-374650" lvl="0" marL="457200" rtl="0" algn="l">
              <a:lnSpc>
                <a:spcPct val="170030"/>
              </a:lnSpc>
              <a:spcBef>
                <a:spcPts val="0"/>
              </a:spcBef>
              <a:spcAft>
                <a:spcPts val="0"/>
              </a:spcAft>
              <a:buClr>
                <a:srgbClr val="0F4662"/>
              </a:buClr>
              <a:buSzPts val="2300"/>
              <a:buFont typeface="Quicksand"/>
              <a:buChar char="●"/>
            </a:pPr>
            <a:r>
              <a:rPr lang="en-US" sz="2300">
                <a:solidFill>
                  <a:srgbClr val="0F4662"/>
                </a:solidFill>
                <a:latin typeface="Quicksand"/>
                <a:ea typeface="Quicksand"/>
                <a:cs typeface="Quicksand"/>
                <a:sym typeface="Quicksand"/>
              </a:rPr>
              <a:t>Use that calculated distance to determine proximity, compare waypoints, or trigger navigation events when the user approaches a waypoint.</a:t>
            </a:r>
            <a:endParaRPr sz="2300">
              <a:solidFill>
                <a:srgbClr val="0F4662"/>
              </a:solidFill>
              <a:latin typeface="Quicksand"/>
              <a:ea typeface="Quicksand"/>
              <a:cs typeface="Quicksand"/>
              <a:sym typeface="Quicksand"/>
            </a:endParaRPr>
          </a:p>
          <a:p>
            <a:pPr indent="0" lvl="0" marL="457200" rtl="0" algn="l">
              <a:lnSpc>
                <a:spcPct val="170030"/>
              </a:lnSpc>
              <a:spcBef>
                <a:spcPts val="0"/>
              </a:spcBef>
              <a:spcAft>
                <a:spcPts val="0"/>
              </a:spcAft>
              <a:buNone/>
            </a:pPr>
            <a:r>
              <a:t/>
            </a:r>
            <a:endParaRPr sz="2300">
              <a:solidFill>
                <a:srgbClr val="0F4662"/>
              </a:solidFill>
              <a:latin typeface="Quicksand"/>
              <a:ea typeface="Quicksand"/>
              <a:cs typeface="Quicksand"/>
              <a:sym typeface="Quicksand"/>
            </a:endParaRPr>
          </a:p>
          <a:p>
            <a:pPr indent="-374650" lvl="0" marL="457200" rtl="0" algn="l">
              <a:lnSpc>
                <a:spcPct val="170030"/>
              </a:lnSpc>
              <a:spcBef>
                <a:spcPts val="0"/>
              </a:spcBef>
              <a:spcAft>
                <a:spcPts val="0"/>
              </a:spcAft>
              <a:buClr>
                <a:srgbClr val="0F4662"/>
              </a:buClr>
              <a:buSzPts val="2300"/>
              <a:buFont typeface="Quicksand"/>
              <a:buChar char="●"/>
            </a:pPr>
            <a:r>
              <a:rPr lang="en-US" sz="2300">
                <a:solidFill>
                  <a:srgbClr val="0F4662"/>
                </a:solidFill>
                <a:latin typeface="Quicksand"/>
                <a:ea typeface="Quicksand"/>
                <a:cs typeface="Quicksand"/>
                <a:sym typeface="Quicksand"/>
              </a:rPr>
              <a:t>If d ≤ 10 m (prepare zone): Generate/load the spoken prompt onto the SD card </a:t>
            </a:r>
            <a:br>
              <a:rPr lang="en-US" sz="2300">
                <a:solidFill>
                  <a:srgbClr val="0F4662"/>
                </a:solidFill>
                <a:latin typeface="Quicksand"/>
                <a:ea typeface="Quicksand"/>
                <a:cs typeface="Quicksand"/>
                <a:sym typeface="Quicksand"/>
              </a:rPr>
            </a:br>
            <a:endParaRPr sz="2300">
              <a:solidFill>
                <a:srgbClr val="0F4662"/>
              </a:solidFill>
              <a:latin typeface="Quicksand"/>
              <a:ea typeface="Quicksand"/>
              <a:cs typeface="Quicksand"/>
              <a:sym typeface="Quicksand"/>
            </a:endParaRPr>
          </a:p>
          <a:p>
            <a:pPr indent="-374650" lvl="0" marL="457200" rtl="0" algn="l">
              <a:lnSpc>
                <a:spcPct val="170030"/>
              </a:lnSpc>
              <a:spcBef>
                <a:spcPts val="0"/>
              </a:spcBef>
              <a:spcAft>
                <a:spcPts val="0"/>
              </a:spcAft>
              <a:buClr>
                <a:srgbClr val="0F4662"/>
              </a:buClr>
              <a:buSzPts val="2300"/>
              <a:buFont typeface="Quicksand"/>
              <a:buChar char="●"/>
            </a:pPr>
            <a:r>
              <a:rPr lang="en-US" sz="2300">
                <a:solidFill>
                  <a:srgbClr val="0F4662"/>
                </a:solidFill>
                <a:latin typeface="Quicksand"/>
                <a:ea typeface="Quicksand"/>
                <a:cs typeface="Quicksand"/>
                <a:sym typeface="Quicksand"/>
              </a:rPr>
              <a:t>if d ≤ 5 m (trigger zone): Play the pre‐loaded “turn now” audio so it’s heard exactly when the user reaches the waypoint. </a:t>
            </a:r>
            <a:endParaRPr sz="2300">
              <a:solidFill>
                <a:srgbClr val="0F4662"/>
              </a:solidFill>
              <a:latin typeface="Quicksand"/>
              <a:ea typeface="Quicksand"/>
              <a:cs typeface="Quicksand"/>
              <a:sym typeface="Quicksand"/>
            </a:endParaRPr>
          </a:p>
          <a:p>
            <a:pPr indent="0" lvl="0" marL="457200" rtl="0" algn="l">
              <a:lnSpc>
                <a:spcPct val="170030"/>
              </a:lnSpc>
              <a:spcBef>
                <a:spcPts val="0"/>
              </a:spcBef>
              <a:spcAft>
                <a:spcPts val="0"/>
              </a:spcAft>
              <a:buNone/>
            </a:pPr>
            <a:r>
              <a:t/>
            </a:r>
            <a:endParaRPr sz="2100">
              <a:solidFill>
                <a:srgbClr val="0F4662"/>
              </a:solidFill>
              <a:latin typeface="Quicksand"/>
              <a:ea typeface="Quicksand"/>
              <a:cs typeface="Quicksand"/>
              <a:sym typeface="Quicksand"/>
            </a:endParaRPr>
          </a:p>
        </p:txBody>
      </p:sp>
      <p:pic>
        <p:nvPicPr>
          <p:cNvPr id="279" name="Google Shape;279;g35fbfd681e3_2_8" title="1710814166751.jpeg"/>
          <p:cNvPicPr preferRelativeResize="0"/>
          <p:nvPr/>
        </p:nvPicPr>
        <p:blipFill>
          <a:blip r:embed="rId4">
            <a:alphaModFix/>
          </a:blip>
          <a:stretch>
            <a:fillRect/>
          </a:stretch>
        </p:blipFill>
        <p:spPr>
          <a:xfrm>
            <a:off x="15915650" y="18929"/>
            <a:ext cx="2372350" cy="23723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83" name="Shape 283"/>
        <p:cNvGrpSpPr/>
        <p:nvPr/>
      </p:nvGrpSpPr>
      <p:grpSpPr>
        <a:xfrm>
          <a:off x="0" y="0"/>
          <a:ext cx="0" cy="0"/>
          <a:chOff x="0" y="0"/>
          <a:chExt cx="0" cy="0"/>
        </a:xfrm>
      </p:grpSpPr>
      <p:sp>
        <p:nvSpPr>
          <p:cNvPr id="284" name="Google Shape;284;g35f90991f65_1_40"/>
          <p:cNvSpPr txBox="1"/>
          <p:nvPr/>
        </p:nvSpPr>
        <p:spPr>
          <a:xfrm>
            <a:off x="621375" y="644250"/>
            <a:ext cx="114192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Software Design (API)</a:t>
            </a:r>
            <a:endParaRPr sz="4500"/>
          </a:p>
        </p:txBody>
      </p:sp>
      <p:cxnSp>
        <p:nvCxnSpPr>
          <p:cNvPr id="285" name="Google Shape;285;g35f90991f65_1_40"/>
          <p:cNvCxnSpPr/>
          <p:nvPr/>
        </p:nvCxnSpPr>
        <p:spPr>
          <a:xfrm>
            <a:off x="10892125" y="1014825"/>
            <a:ext cx="4653600" cy="0"/>
          </a:xfrm>
          <a:prstGeom prst="straightConnector1">
            <a:avLst/>
          </a:prstGeom>
          <a:noFill/>
          <a:ln cap="flat" cmpd="sng" w="76200">
            <a:solidFill>
              <a:srgbClr val="0F4662"/>
            </a:solidFill>
            <a:prstDash val="solid"/>
            <a:round/>
            <a:headEnd len="sm" w="sm" type="none"/>
            <a:tailEnd len="sm" w="sm" type="none"/>
          </a:ln>
        </p:spPr>
      </p:cxnSp>
      <p:sp>
        <p:nvSpPr>
          <p:cNvPr id="286" name="Google Shape;286;g35f90991f65_1_40"/>
          <p:cNvSpPr txBox="1"/>
          <p:nvPr/>
        </p:nvSpPr>
        <p:spPr>
          <a:xfrm>
            <a:off x="537600" y="1996800"/>
            <a:ext cx="16862400" cy="7617600"/>
          </a:xfrm>
          <a:prstGeom prst="rect">
            <a:avLst/>
          </a:prstGeom>
          <a:noFill/>
          <a:ln>
            <a:noFill/>
          </a:ln>
        </p:spPr>
        <p:txBody>
          <a:bodyPr anchorCtr="0" anchor="t" bIns="91425" lIns="91425" spcFirstLastPara="1" rIns="91425" wrap="square" tIns="91425">
            <a:noAutofit/>
          </a:bodyPr>
          <a:lstStyle/>
          <a:p>
            <a:pPr indent="-381000" lvl="0" marL="457200" rtl="0" algn="l">
              <a:lnSpc>
                <a:spcPct val="170030"/>
              </a:lnSpc>
              <a:spcBef>
                <a:spcPts val="0"/>
              </a:spcBef>
              <a:spcAft>
                <a:spcPts val="0"/>
              </a:spcAft>
              <a:buClr>
                <a:srgbClr val="0F4662"/>
              </a:buClr>
              <a:buSzPts val="2400"/>
              <a:buFont typeface="Quicksand"/>
              <a:buChar char="●"/>
            </a:pPr>
            <a:r>
              <a:rPr lang="en-US" sz="2400">
                <a:solidFill>
                  <a:srgbClr val="0F4662"/>
                </a:solidFill>
                <a:latin typeface="Quicksand"/>
                <a:ea typeface="Quicksand"/>
                <a:cs typeface="Quicksand"/>
                <a:sym typeface="Quicksand"/>
              </a:rPr>
              <a:t>Navigation API </a:t>
            </a:r>
            <a:endParaRPr sz="2400">
              <a:solidFill>
                <a:srgbClr val="0F4662"/>
              </a:solidFill>
              <a:latin typeface="Quicksand"/>
              <a:ea typeface="Quicksand"/>
              <a:cs typeface="Quicksand"/>
              <a:sym typeface="Quicksand"/>
            </a:endParaRPr>
          </a:p>
          <a:p>
            <a:pPr indent="-381000" lvl="1" marL="914400" rtl="0" algn="l">
              <a:lnSpc>
                <a:spcPct val="170030"/>
              </a:lnSpc>
              <a:spcBef>
                <a:spcPts val="0"/>
              </a:spcBef>
              <a:spcAft>
                <a:spcPts val="0"/>
              </a:spcAft>
              <a:buClr>
                <a:srgbClr val="0F4662"/>
              </a:buClr>
              <a:buSzPts val="2400"/>
              <a:buFont typeface="Quicksand"/>
              <a:buChar char="○"/>
            </a:pPr>
            <a:r>
              <a:rPr lang="en-US" sz="2400">
                <a:solidFill>
                  <a:srgbClr val="0F4662"/>
                </a:solidFill>
                <a:latin typeface="Quicksand"/>
                <a:ea typeface="Quicksand"/>
                <a:cs typeface="Quicksand"/>
                <a:sym typeface="Quicksand"/>
              </a:rPr>
              <a:t>Google Maps Directions API ( Widely used, high coverage and accuracy Simple JSON “steps” output.Familiar SDKs ) </a:t>
            </a:r>
            <a:endParaRPr sz="2400">
              <a:solidFill>
                <a:srgbClr val="0F4662"/>
              </a:solidFill>
              <a:latin typeface="Quicksand"/>
              <a:ea typeface="Quicksand"/>
              <a:cs typeface="Quicksand"/>
              <a:sym typeface="Quicksand"/>
            </a:endParaRPr>
          </a:p>
          <a:p>
            <a:pPr indent="-381000" lvl="0" marL="457200" rtl="0" algn="l">
              <a:lnSpc>
                <a:spcPct val="170030"/>
              </a:lnSpc>
              <a:spcBef>
                <a:spcPts val="0"/>
              </a:spcBef>
              <a:spcAft>
                <a:spcPts val="0"/>
              </a:spcAft>
              <a:buClr>
                <a:srgbClr val="0F4662"/>
              </a:buClr>
              <a:buSzPts val="2400"/>
              <a:buFont typeface="Quicksand"/>
              <a:buChar char="●"/>
            </a:pPr>
            <a:r>
              <a:rPr lang="en-US" sz="2400">
                <a:solidFill>
                  <a:srgbClr val="0F4662"/>
                </a:solidFill>
                <a:latin typeface="Quicksand"/>
                <a:ea typeface="Quicksand"/>
                <a:cs typeface="Quicksand"/>
                <a:sym typeface="Quicksand"/>
              </a:rPr>
              <a:t>Speech-to-Text	</a:t>
            </a:r>
            <a:endParaRPr sz="2400">
              <a:solidFill>
                <a:srgbClr val="0F4662"/>
              </a:solidFill>
              <a:latin typeface="Quicksand"/>
              <a:ea typeface="Quicksand"/>
              <a:cs typeface="Quicksand"/>
              <a:sym typeface="Quicksand"/>
            </a:endParaRPr>
          </a:p>
          <a:p>
            <a:pPr indent="-381000" lvl="1" marL="914400" rtl="0" algn="l">
              <a:lnSpc>
                <a:spcPct val="170030"/>
              </a:lnSpc>
              <a:spcBef>
                <a:spcPts val="0"/>
              </a:spcBef>
              <a:spcAft>
                <a:spcPts val="0"/>
              </a:spcAft>
              <a:buClr>
                <a:srgbClr val="0F4662"/>
              </a:buClr>
              <a:buSzPts val="2400"/>
              <a:buFont typeface="Quicksand"/>
              <a:buChar char="○"/>
            </a:pPr>
            <a:r>
              <a:rPr lang="en-US" sz="2400">
                <a:solidFill>
                  <a:srgbClr val="0F4662"/>
                </a:solidFill>
                <a:latin typeface="Quicksand"/>
                <a:ea typeface="Quicksand"/>
                <a:cs typeface="Quicksand"/>
                <a:sym typeface="Quicksand"/>
              </a:rPr>
              <a:t>Google Cloud Speech-to-Text ( Best accuracy for English walking commands, Streaming &amp; batch modes,  Consistent API family)</a:t>
            </a:r>
            <a:endParaRPr sz="2400">
              <a:solidFill>
                <a:srgbClr val="0F4662"/>
              </a:solidFill>
              <a:latin typeface="Quicksand"/>
              <a:ea typeface="Quicksand"/>
              <a:cs typeface="Quicksand"/>
              <a:sym typeface="Quicksand"/>
            </a:endParaRPr>
          </a:p>
          <a:p>
            <a:pPr indent="-381000" lvl="0" marL="457200" rtl="0" algn="l">
              <a:lnSpc>
                <a:spcPct val="170030"/>
              </a:lnSpc>
              <a:spcBef>
                <a:spcPts val="0"/>
              </a:spcBef>
              <a:spcAft>
                <a:spcPts val="0"/>
              </a:spcAft>
              <a:buClr>
                <a:srgbClr val="0F4662"/>
              </a:buClr>
              <a:buSzPts val="2400"/>
              <a:buFont typeface="Quicksand"/>
              <a:buChar char="●"/>
            </a:pPr>
            <a:r>
              <a:rPr lang="en-US" sz="2400">
                <a:solidFill>
                  <a:srgbClr val="0F4662"/>
                </a:solidFill>
                <a:latin typeface="Quicksand"/>
                <a:ea typeface="Quicksand"/>
                <a:cs typeface="Quicksand"/>
                <a:sym typeface="Quicksand"/>
              </a:rPr>
              <a:t>Text to Speech </a:t>
            </a:r>
            <a:endParaRPr sz="2400">
              <a:solidFill>
                <a:srgbClr val="0F4662"/>
              </a:solidFill>
              <a:latin typeface="Quicksand"/>
              <a:ea typeface="Quicksand"/>
              <a:cs typeface="Quicksand"/>
              <a:sym typeface="Quicksand"/>
            </a:endParaRPr>
          </a:p>
          <a:p>
            <a:pPr indent="-381000" lvl="1" marL="914400" rtl="0" algn="l">
              <a:lnSpc>
                <a:spcPct val="170030"/>
              </a:lnSpc>
              <a:spcBef>
                <a:spcPts val="0"/>
              </a:spcBef>
              <a:spcAft>
                <a:spcPts val="0"/>
              </a:spcAft>
              <a:buClr>
                <a:srgbClr val="0F4662"/>
              </a:buClr>
              <a:buSzPts val="2400"/>
              <a:buFont typeface="Quicksand"/>
              <a:buChar char="○"/>
            </a:pPr>
            <a:r>
              <a:rPr lang="en-US" sz="2400">
                <a:solidFill>
                  <a:srgbClr val="0F4662"/>
                </a:solidFill>
                <a:latin typeface="Quicksand"/>
                <a:ea typeface="Quicksand"/>
                <a:cs typeface="Quicksand"/>
                <a:sym typeface="Quicksand"/>
              </a:rPr>
              <a:t>Deepgram Text to Speech (ext-to-Speech , Streams audio in small chunks, fitting within our buffer constraints, Avoids large base64 JSON payloads that Google TTS returns)</a:t>
            </a:r>
            <a:endParaRPr sz="2400">
              <a:solidFill>
                <a:srgbClr val="0F4662"/>
              </a:solidFill>
              <a:latin typeface="Quicksand"/>
              <a:ea typeface="Quicksand"/>
              <a:cs typeface="Quicksand"/>
              <a:sym typeface="Quicksand"/>
            </a:endParaRPr>
          </a:p>
        </p:txBody>
      </p:sp>
      <p:pic>
        <p:nvPicPr>
          <p:cNvPr id="287" name="Google Shape;287;g35f90991f65_1_40" title="1710814166751.jpeg"/>
          <p:cNvPicPr preferRelativeResize="0"/>
          <p:nvPr/>
        </p:nvPicPr>
        <p:blipFill>
          <a:blip r:embed="rId3">
            <a:alphaModFix/>
          </a:blip>
          <a:stretch>
            <a:fillRect/>
          </a:stretch>
        </p:blipFill>
        <p:spPr>
          <a:xfrm>
            <a:off x="15915650" y="18929"/>
            <a:ext cx="2372350" cy="23723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91" name="Shape 291"/>
        <p:cNvGrpSpPr/>
        <p:nvPr/>
      </p:nvGrpSpPr>
      <p:grpSpPr>
        <a:xfrm>
          <a:off x="0" y="0"/>
          <a:ext cx="0" cy="0"/>
          <a:chOff x="0" y="0"/>
          <a:chExt cx="0" cy="0"/>
        </a:xfrm>
      </p:grpSpPr>
      <p:sp>
        <p:nvSpPr>
          <p:cNvPr id="292" name="Google Shape;292;g35f90991f65_1_70"/>
          <p:cNvSpPr txBox="1"/>
          <p:nvPr/>
        </p:nvSpPr>
        <p:spPr>
          <a:xfrm>
            <a:off x="771600" y="3429000"/>
            <a:ext cx="5569200" cy="28071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1" i="1" lang="en-US" sz="4799">
                <a:solidFill>
                  <a:srgbClr val="0F4662"/>
                </a:solidFill>
                <a:latin typeface="Cormorant Garamond"/>
                <a:ea typeface="Cormorant Garamond"/>
                <a:cs typeface="Cormorant Garamond"/>
                <a:sym typeface="Cormorant Garamond"/>
              </a:rPr>
              <a:t>Object Detection System</a:t>
            </a:r>
            <a:endParaRPr b="1" i="1" sz="4799">
              <a:solidFill>
                <a:srgbClr val="0F4662"/>
              </a:solidFill>
              <a:latin typeface="Cormorant Garamond"/>
              <a:ea typeface="Cormorant Garamond"/>
              <a:cs typeface="Cormorant Garamond"/>
              <a:sym typeface="Cormorant Garamond"/>
            </a:endParaRPr>
          </a:p>
          <a:p>
            <a:pPr indent="0" lvl="0" marL="0" marR="0" rtl="0" algn="ctr">
              <a:lnSpc>
                <a:spcPct val="140006"/>
              </a:lnSpc>
              <a:spcBef>
                <a:spcPts val="0"/>
              </a:spcBef>
              <a:spcAft>
                <a:spcPts val="0"/>
              </a:spcAft>
              <a:buNone/>
            </a:pPr>
            <a:r>
              <a:rPr b="1" i="1" lang="en-US" sz="4799">
                <a:solidFill>
                  <a:srgbClr val="0F4662"/>
                </a:solidFill>
                <a:latin typeface="Cormorant Garamond"/>
                <a:ea typeface="Cormorant Garamond"/>
                <a:cs typeface="Cormorant Garamond"/>
                <a:sym typeface="Cormorant Garamond"/>
              </a:rPr>
              <a:t>Flowchart</a:t>
            </a:r>
            <a:endParaRPr b="1" i="1" sz="4799">
              <a:solidFill>
                <a:srgbClr val="0F4662"/>
              </a:solidFill>
              <a:latin typeface="Cormorant Garamond"/>
              <a:ea typeface="Cormorant Garamond"/>
              <a:cs typeface="Cormorant Garamond"/>
              <a:sym typeface="Cormorant Garamond"/>
            </a:endParaRPr>
          </a:p>
          <a:p>
            <a:pPr indent="0" lvl="0" marL="0" marR="0" rtl="0" algn="ctr">
              <a:lnSpc>
                <a:spcPct val="140006"/>
              </a:lnSpc>
              <a:spcBef>
                <a:spcPts val="0"/>
              </a:spcBef>
              <a:spcAft>
                <a:spcPts val="0"/>
              </a:spcAft>
              <a:buNone/>
            </a:pPr>
            <a:r>
              <a:t/>
            </a:r>
            <a:endParaRPr b="1" i="1" sz="4799">
              <a:solidFill>
                <a:srgbClr val="0F4662"/>
              </a:solidFill>
              <a:latin typeface="Cormorant Garamond"/>
              <a:ea typeface="Cormorant Garamond"/>
              <a:cs typeface="Cormorant Garamond"/>
              <a:sym typeface="Cormorant Garamond"/>
            </a:endParaRPr>
          </a:p>
        </p:txBody>
      </p:sp>
      <p:cxnSp>
        <p:nvCxnSpPr>
          <p:cNvPr id="293" name="Google Shape;293;g35f90991f65_1_70"/>
          <p:cNvCxnSpPr/>
          <p:nvPr/>
        </p:nvCxnSpPr>
        <p:spPr>
          <a:xfrm flipH="1" rot="10800000">
            <a:off x="1533900" y="9008900"/>
            <a:ext cx="4044600" cy="14700"/>
          </a:xfrm>
          <a:prstGeom prst="straightConnector1">
            <a:avLst/>
          </a:prstGeom>
          <a:noFill/>
          <a:ln cap="flat" cmpd="sng" w="76200">
            <a:solidFill>
              <a:srgbClr val="0F4662"/>
            </a:solidFill>
            <a:prstDash val="solid"/>
            <a:round/>
            <a:headEnd len="sm" w="sm" type="none"/>
            <a:tailEnd len="sm" w="sm" type="none"/>
          </a:ln>
        </p:spPr>
      </p:cxnSp>
      <p:cxnSp>
        <p:nvCxnSpPr>
          <p:cNvPr id="294" name="Google Shape;294;g35f90991f65_1_70"/>
          <p:cNvCxnSpPr/>
          <p:nvPr/>
        </p:nvCxnSpPr>
        <p:spPr>
          <a:xfrm>
            <a:off x="10767060" y="1028700"/>
            <a:ext cx="6492300" cy="0"/>
          </a:xfrm>
          <a:prstGeom prst="straightConnector1">
            <a:avLst/>
          </a:prstGeom>
          <a:noFill/>
          <a:ln cap="flat" cmpd="sng" w="76200">
            <a:solidFill>
              <a:srgbClr val="0F4662"/>
            </a:solidFill>
            <a:prstDash val="solid"/>
            <a:round/>
            <a:headEnd len="sm" w="sm" type="none"/>
            <a:tailEnd len="sm" w="sm" type="none"/>
          </a:ln>
        </p:spPr>
      </p:cxnSp>
      <p:pic>
        <p:nvPicPr>
          <p:cNvPr id="295" name="Google Shape;295;g35f90991f65_1_70"/>
          <p:cNvPicPr preferRelativeResize="0"/>
          <p:nvPr/>
        </p:nvPicPr>
        <p:blipFill rotWithShape="1">
          <a:blip r:embed="rId3">
            <a:alphaModFix/>
          </a:blip>
          <a:srcRect b="40999" l="14424" r="22115" t="8650"/>
          <a:stretch/>
        </p:blipFill>
        <p:spPr>
          <a:xfrm>
            <a:off x="7442950" y="0"/>
            <a:ext cx="10845050" cy="10287000"/>
          </a:xfrm>
          <a:prstGeom prst="rect">
            <a:avLst/>
          </a:prstGeom>
          <a:noFill/>
          <a:ln>
            <a:noFill/>
          </a:ln>
        </p:spPr>
      </p:pic>
      <p:pic>
        <p:nvPicPr>
          <p:cNvPr id="296" name="Google Shape;296;g35f90991f65_1_70"/>
          <p:cNvPicPr preferRelativeResize="0"/>
          <p:nvPr/>
        </p:nvPicPr>
        <p:blipFill>
          <a:blip r:embed="rId4">
            <a:alphaModFix/>
          </a:blip>
          <a:stretch>
            <a:fillRect/>
          </a:stretch>
        </p:blipFill>
        <p:spPr>
          <a:xfrm>
            <a:off x="16082440" y="-1"/>
            <a:ext cx="2205556" cy="220377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00" name="Shape 300"/>
        <p:cNvGrpSpPr/>
        <p:nvPr/>
      </p:nvGrpSpPr>
      <p:grpSpPr>
        <a:xfrm>
          <a:off x="0" y="0"/>
          <a:ext cx="0" cy="0"/>
          <a:chOff x="0" y="0"/>
          <a:chExt cx="0" cy="0"/>
        </a:xfrm>
      </p:grpSpPr>
      <p:sp>
        <p:nvSpPr>
          <p:cNvPr id="301" name="Google Shape;301;g35fbfd681e3_2_67"/>
          <p:cNvSpPr txBox="1"/>
          <p:nvPr/>
        </p:nvSpPr>
        <p:spPr>
          <a:xfrm>
            <a:off x="904875" y="644250"/>
            <a:ext cx="11135700" cy="16623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Development Environment Comparisons</a:t>
            </a:r>
            <a:endParaRPr b="1" i="1" sz="4500">
              <a:solidFill>
                <a:srgbClr val="0F4662"/>
              </a:solidFill>
              <a:latin typeface="Cormorant Garamond"/>
              <a:ea typeface="Cormorant Garamond"/>
              <a:cs typeface="Cormorant Garamond"/>
              <a:sym typeface="Cormorant Garamond"/>
            </a:endParaRPr>
          </a:p>
          <a:p>
            <a:pPr indent="0" lvl="0" marL="0" marR="0" rtl="0" algn="l">
              <a:lnSpc>
                <a:spcPct val="140006"/>
              </a:lnSpc>
              <a:spcBef>
                <a:spcPts val="0"/>
              </a:spcBef>
              <a:spcAft>
                <a:spcPts val="0"/>
              </a:spcAft>
              <a:buNone/>
            </a:pPr>
            <a:r>
              <a:t/>
            </a:r>
            <a:endParaRPr b="1" i="1" sz="4500">
              <a:solidFill>
                <a:srgbClr val="0F4662"/>
              </a:solidFill>
              <a:latin typeface="Cormorant Garamond"/>
              <a:ea typeface="Cormorant Garamond"/>
              <a:cs typeface="Cormorant Garamond"/>
              <a:sym typeface="Cormorant Garamond"/>
            </a:endParaRPr>
          </a:p>
        </p:txBody>
      </p:sp>
      <p:graphicFrame>
        <p:nvGraphicFramePr>
          <p:cNvPr id="302" name="Google Shape;302;g35fbfd681e3_2_67"/>
          <p:cNvGraphicFramePr/>
          <p:nvPr/>
        </p:nvGraphicFramePr>
        <p:xfrm>
          <a:off x="904875" y="1867528"/>
          <a:ext cx="3000000" cy="3000000"/>
        </p:xfrm>
        <a:graphic>
          <a:graphicData uri="http://schemas.openxmlformats.org/drawingml/2006/table">
            <a:tbl>
              <a:tblPr>
                <a:noFill/>
                <a:tableStyleId>{DFCF273E-5765-4A9A-A117-FE5ADA87A3F0}</a:tableStyleId>
              </a:tblPr>
              <a:tblGrid>
                <a:gridCol w="2361750"/>
                <a:gridCol w="2039300"/>
                <a:gridCol w="2369100"/>
                <a:gridCol w="2369100"/>
              </a:tblGrid>
              <a:tr h="1265200">
                <a:tc>
                  <a:txBody>
                    <a:bodyPr/>
                    <a:lstStyle/>
                    <a:p>
                      <a:pPr indent="0" lvl="0" marL="0" marR="0" rtl="0" algn="l">
                        <a:lnSpc>
                          <a:spcPct val="115000"/>
                        </a:lnSpc>
                        <a:spcBef>
                          <a:spcPts val="0"/>
                        </a:spcBef>
                        <a:spcAft>
                          <a:spcPts val="0"/>
                        </a:spcAft>
                        <a:buNone/>
                      </a:pPr>
                      <a:r>
                        <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Arduino-IDE</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PlatformIO</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ESP-IDF</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865450">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Language Support</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rPr lang="en-US" sz="1800">
                          <a:latin typeface="Arial"/>
                          <a:ea typeface="Arial"/>
                          <a:cs typeface="Arial"/>
                          <a:sym typeface="Arial"/>
                        </a:rPr>
                        <a:t>C/C++</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rPr lang="en-US" sz="1800">
                          <a:latin typeface="Arial"/>
                          <a:ea typeface="Arial"/>
                          <a:cs typeface="Arial"/>
                          <a:sym typeface="Arial"/>
                        </a:rPr>
                        <a:t>C/C++, Python</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rPr lang="en-US" sz="1800">
                          <a:latin typeface="Arial"/>
                          <a:ea typeface="Arial"/>
                          <a:cs typeface="Arial"/>
                          <a:sym typeface="Arial"/>
                        </a:rPr>
                        <a:t>C/C++, Python, Rust</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10575">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Board Support</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Arduino and ESP32</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l">
                        <a:lnSpc>
                          <a:spcPct val="115000"/>
                        </a:lnSpc>
                        <a:spcBef>
                          <a:spcPts val="0"/>
                        </a:spcBef>
                        <a:spcAft>
                          <a:spcPts val="0"/>
                        </a:spcAft>
                        <a:buNone/>
                      </a:pPr>
                      <a:r>
                        <a:rPr lang="en-US" sz="1800">
                          <a:latin typeface="Arial"/>
                          <a:ea typeface="Arial"/>
                          <a:cs typeface="Arial"/>
                          <a:sym typeface="Arial"/>
                        </a:rPr>
                        <a:t>Various platforms and frameworks</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l">
                        <a:lnSpc>
                          <a:spcPct val="115000"/>
                        </a:lnSpc>
                        <a:spcBef>
                          <a:spcPts val="0"/>
                        </a:spcBef>
                        <a:spcAft>
                          <a:spcPts val="0"/>
                        </a:spcAft>
                        <a:buNone/>
                      </a:pPr>
                      <a:r>
                        <a:rPr lang="en-US" sz="1800">
                          <a:latin typeface="Arial"/>
                          <a:ea typeface="Arial"/>
                          <a:cs typeface="Arial"/>
                          <a:sym typeface="Arial"/>
                        </a:rPr>
                        <a:t>ESP framework</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77600">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Debugging</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Limited(serial monitor)</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Advanced(JTAG, GDB)</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l">
                        <a:lnSpc>
                          <a:spcPct val="115000"/>
                        </a:lnSpc>
                        <a:spcBef>
                          <a:spcPts val="0"/>
                        </a:spcBef>
                        <a:spcAft>
                          <a:spcPts val="0"/>
                        </a:spcAft>
                        <a:buClr>
                          <a:schemeClr val="dk1"/>
                        </a:buClr>
                        <a:buFont typeface="Arial"/>
                        <a:buNone/>
                      </a:pPr>
                      <a:r>
                        <a:rPr lang="en-US" sz="1800">
                          <a:latin typeface="Arial"/>
                          <a:ea typeface="Arial"/>
                          <a:cs typeface="Arial"/>
                          <a:sym typeface="Arial"/>
                        </a:rPr>
                        <a:t>FULL</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75000">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Compiler</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Moderate</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Moderate</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Optimized</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564675">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Use case</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Beginners/ user-friendly</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Intermediate, advanced features</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Experts/steep learning curve/performance-critical apps</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sp>
        <p:nvSpPr>
          <p:cNvPr id="303" name="Google Shape;303;g35fbfd681e3_2_67"/>
          <p:cNvSpPr txBox="1"/>
          <p:nvPr/>
        </p:nvSpPr>
        <p:spPr>
          <a:xfrm>
            <a:off x="10763400" y="0"/>
            <a:ext cx="7524600" cy="103632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p:txBody>
      </p:sp>
      <p:cxnSp>
        <p:nvCxnSpPr>
          <p:cNvPr id="304" name="Google Shape;304;g35fbfd681e3_2_67"/>
          <p:cNvCxnSpPr/>
          <p:nvPr/>
        </p:nvCxnSpPr>
        <p:spPr>
          <a:xfrm>
            <a:off x="11148060" y="973950"/>
            <a:ext cx="4322700" cy="0"/>
          </a:xfrm>
          <a:prstGeom prst="straightConnector1">
            <a:avLst/>
          </a:prstGeom>
          <a:noFill/>
          <a:ln cap="flat" cmpd="sng" w="76200">
            <a:solidFill>
              <a:srgbClr val="0F4662"/>
            </a:solidFill>
            <a:prstDash val="solid"/>
            <a:round/>
            <a:headEnd len="sm" w="sm" type="none"/>
            <a:tailEnd len="sm" w="sm" type="none"/>
          </a:ln>
        </p:spPr>
      </p:cxnSp>
      <p:pic>
        <p:nvPicPr>
          <p:cNvPr id="305" name="Google Shape;305;g35fbfd681e3_2_67"/>
          <p:cNvPicPr preferRelativeResize="0"/>
          <p:nvPr/>
        </p:nvPicPr>
        <p:blipFill>
          <a:blip r:embed="rId3">
            <a:alphaModFix/>
          </a:blip>
          <a:stretch>
            <a:fillRect/>
          </a:stretch>
        </p:blipFill>
        <p:spPr>
          <a:xfrm>
            <a:off x="16082440" y="-1"/>
            <a:ext cx="2205556" cy="2203774"/>
          </a:xfrm>
          <a:prstGeom prst="rect">
            <a:avLst/>
          </a:prstGeom>
          <a:noFill/>
          <a:ln>
            <a:noFill/>
          </a:ln>
        </p:spPr>
      </p:pic>
      <p:sp>
        <p:nvSpPr>
          <p:cNvPr id="306" name="Google Shape;306;g35fbfd681e3_2_67"/>
          <p:cNvSpPr txBox="1"/>
          <p:nvPr/>
        </p:nvSpPr>
        <p:spPr>
          <a:xfrm>
            <a:off x="11148050" y="3059550"/>
            <a:ext cx="5634900" cy="2108700"/>
          </a:xfrm>
          <a:prstGeom prst="rect">
            <a:avLst/>
          </a:prstGeom>
          <a:solidFill>
            <a:srgbClr val="DBE5EA"/>
          </a:solidFill>
          <a:ln>
            <a:noFill/>
          </a:ln>
        </p:spPr>
        <p:txBody>
          <a:bodyPr anchorCtr="0" anchor="t" bIns="91425" lIns="91425" spcFirstLastPara="1" rIns="91425" wrap="square" tIns="91425">
            <a:spAutoFit/>
          </a:bodyPr>
          <a:lstStyle/>
          <a:p>
            <a:pPr indent="-387350" lvl="0" marL="457200" rtl="0" algn="l">
              <a:spcBef>
                <a:spcPts val="0"/>
              </a:spcBef>
              <a:spcAft>
                <a:spcPts val="0"/>
              </a:spcAft>
              <a:buClr>
                <a:schemeClr val="dk2"/>
              </a:buClr>
              <a:buSzPts val="2500"/>
              <a:buChar char="●"/>
            </a:pPr>
            <a:r>
              <a:rPr lang="en-US" sz="2500">
                <a:solidFill>
                  <a:schemeClr val="dk2"/>
                </a:solidFill>
              </a:rPr>
              <a:t> User Friendly</a:t>
            </a:r>
            <a:endParaRPr sz="2500">
              <a:solidFill>
                <a:schemeClr val="dk2"/>
              </a:solidFill>
            </a:endParaRPr>
          </a:p>
          <a:p>
            <a:pPr indent="0" lvl="0" marL="457200" rtl="0" algn="l">
              <a:spcBef>
                <a:spcPts val="0"/>
              </a:spcBef>
              <a:spcAft>
                <a:spcPts val="0"/>
              </a:spcAft>
              <a:buNone/>
            </a:pPr>
            <a:r>
              <a:t/>
            </a:r>
            <a:endParaRPr sz="2500">
              <a:solidFill>
                <a:schemeClr val="dk2"/>
              </a:solidFill>
            </a:endParaRPr>
          </a:p>
          <a:p>
            <a:pPr indent="-387350" lvl="0" marL="457200" rtl="0" algn="l">
              <a:spcBef>
                <a:spcPts val="0"/>
              </a:spcBef>
              <a:spcAft>
                <a:spcPts val="0"/>
              </a:spcAft>
              <a:buClr>
                <a:schemeClr val="dk2"/>
              </a:buClr>
              <a:buSzPts val="2500"/>
              <a:buChar char="●"/>
            </a:pPr>
            <a:r>
              <a:rPr lang="en-US" sz="2500">
                <a:solidFill>
                  <a:schemeClr val="dk2"/>
                </a:solidFill>
              </a:rPr>
              <a:t>Existing Libraries</a:t>
            </a:r>
            <a:endParaRPr sz="2500">
              <a:solidFill>
                <a:schemeClr val="dk2"/>
              </a:solidFill>
            </a:endParaRPr>
          </a:p>
          <a:p>
            <a:pPr indent="0" lvl="0" marL="457200" rtl="0" algn="l">
              <a:spcBef>
                <a:spcPts val="0"/>
              </a:spcBef>
              <a:spcAft>
                <a:spcPts val="0"/>
              </a:spcAft>
              <a:buNone/>
            </a:pPr>
            <a:r>
              <a:t/>
            </a:r>
            <a:endParaRPr sz="2500">
              <a:solidFill>
                <a:schemeClr val="dk2"/>
              </a:solidFill>
            </a:endParaRPr>
          </a:p>
          <a:p>
            <a:pPr indent="-387350" lvl="0" marL="457200" rtl="0" algn="l">
              <a:spcBef>
                <a:spcPts val="0"/>
              </a:spcBef>
              <a:spcAft>
                <a:spcPts val="0"/>
              </a:spcAft>
              <a:buClr>
                <a:schemeClr val="dk2"/>
              </a:buClr>
              <a:buSzPts val="2500"/>
              <a:buChar char="●"/>
            </a:pPr>
            <a:r>
              <a:rPr lang="en-US" sz="2500">
                <a:solidFill>
                  <a:schemeClr val="dk2"/>
                </a:solidFill>
              </a:rPr>
              <a:t>Large Community</a:t>
            </a:r>
            <a:endParaRPr sz="2500">
              <a:solidFill>
                <a:schemeClr val="dk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10" name="Shape 310"/>
        <p:cNvGrpSpPr/>
        <p:nvPr/>
      </p:nvGrpSpPr>
      <p:grpSpPr>
        <a:xfrm>
          <a:off x="0" y="0"/>
          <a:ext cx="0" cy="0"/>
          <a:chOff x="0" y="0"/>
          <a:chExt cx="0" cy="0"/>
        </a:xfrm>
      </p:grpSpPr>
      <p:sp>
        <p:nvSpPr>
          <p:cNvPr id="311" name="Google Shape;311;g35f90991f65_1_100"/>
          <p:cNvSpPr txBox="1"/>
          <p:nvPr/>
        </p:nvSpPr>
        <p:spPr>
          <a:xfrm>
            <a:off x="1028700" y="599700"/>
            <a:ext cx="10236900" cy="9849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(MCU Layout Schematic )</a:t>
            </a:r>
            <a:endParaRPr/>
          </a:p>
        </p:txBody>
      </p:sp>
      <p:cxnSp>
        <p:nvCxnSpPr>
          <p:cNvPr id="312" name="Google Shape;312;g35f90991f65_1_100"/>
          <p:cNvCxnSpPr/>
          <p:nvPr/>
        </p:nvCxnSpPr>
        <p:spPr>
          <a:xfrm>
            <a:off x="10767060" y="990600"/>
            <a:ext cx="4801800" cy="24300"/>
          </a:xfrm>
          <a:prstGeom prst="straightConnector1">
            <a:avLst/>
          </a:prstGeom>
          <a:noFill/>
          <a:ln cap="flat" cmpd="sng" w="76200">
            <a:solidFill>
              <a:srgbClr val="0F4662"/>
            </a:solidFill>
            <a:prstDash val="solid"/>
            <a:round/>
            <a:headEnd len="sm" w="sm" type="none"/>
            <a:tailEnd len="sm" w="sm" type="none"/>
          </a:ln>
        </p:spPr>
      </p:cxnSp>
      <p:pic>
        <p:nvPicPr>
          <p:cNvPr id="313" name="Google Shape;313;g35f90991f65_1_100" title="Main MCU Schematic.png"/>
          <p:cNvPicPr preferRelativeResize="0"/>
          <p:nvPr/>
        </p:nvPicPr>
        <p:blipFill>
          <a:blip r:embed="rId3">
            <a:alphaModFix/>
          </a:blip>
          <a:stretch>
            <a:fillRect/>
          </a:stretch>
        </p:blipFill>
        <p:spPr>
          <a:xfrm>
            <a:off x="0" y="1584600"/>
            <a:ext cx="17644800" cy="8702400"/>
          </a:xfrm>
          <a:prstGeom prst="rect">
            <a:avLst/>
          </a:prstGeom>
          <a:noFill/>
          <a:ln>
            <a:noFill/>
          </a:ln>
        </p:spPr>
      </p:pic>
      <p:pic>
        <p:nvPicPr>
          <p:cNvPr id="314" name="Google Shape;314;g35f90991f65_1_100" title="1710814166751.jpeg"/>
          <p:cNvPicPr preferRelativeResize="0"/>
          <p:nvPr/>
        </p:nvPicPr>
        <p:blipFill>
          <a:blip r:embed="rId4">
            <a:alphaModFix/>
          </a:blip>
          <a:stretch>
            <a:fillRect/>
          </a:stretch>
        </p:blipFill>
        <p:spPr>
          <a:xfrm>
            <a:off x="15915650" y="18929"/>
            <a:ext cx="2372350" cy="23723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18" name="Shape 318"/>
        <p:cNvGrpSpPr/>
        <p:nvPr/>
      </p:nvGrpSpPr>
      <p:grpSpPr>
        <a:xfrm>
          <a:off x="0" y="0"/>
          <a:ext cx="0" cy="0"/>
          <a:chOff x="0" y="0"/>
          <a:chExt cx="0" cy="0"/>
        </a:xfrm>
      </p:grpSpPr>
      <p:sp>
        <p:nvSpPr>
          <p:cNvPr id="319" name="Google Shape;319;p12"/>
          <p:cNvSpPr txBox="1"/>
          <p:nvPr/>
        </p:nvSpPr>
        <p:spPr>
          <a:xfrm>
            <a:off x="1028700" y="599709"/>
            <a:ext cx="8115300" cy="9849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(MCU Layout)</a:t>
            </a:r>
            <a:endParaRPr/>
          </a:p>
        </p:txBody>
      </p:sp>
      <p:cxnSp>
        <p:nvCxnSpPr>
          <p:cNvPr id="320" name="Google Shape;320;p12"/>
          <p:cNvCxnSpPr/>
          <p:nvPr/>
        </p:nvCxnSpPr>
        <p:spPr>
          <a:xfrm>
            <a:off x="10767060" y="990600"/>
            <a:ext cx="4778700" cy="1200"/>
          </a:xfrm>
          <a:prstGeom prst="straightConnector1">
            <a:avLst/>
          </a:prstGeom>
          <a:noFill/>
          <a:ln cap="flat" cmpd="sng" w="76200">
            <a:solidFill>
              <a:srgbClr val="0F4662"/>
            </a:solidFill>
            <a:prstDash val="solid"/>
            <a:round/>
            <a:headEnd len="sm" w="sm" type="none"/>
            <a:tailEnd len="sm" w="sm" type="none"/>
          </a:ln>
        </p:spPr>
      </p:cxnSp>
      <p:pic>
        <p:nvPicPr>
          <p:cNvPr id="321" name="Google Shape;321;p12" title="Main MCU PCB (BOTTOM).png"/>
          <p:cNvPicPr preferRelativeResize="0"/>
          <p:nvPr/>
        </p:nvPicPr>
        <p:blipFill rotWithShape="1">
          <a:blip r:embed="rId3">
            <a:alphaModFix/>
          </a:blip>
          <a:srcRect b="1050" l="2851" r="26913" t="1634"/>
          <a:stretch/>
        </p:blipFill>
        <p:spPr>
          <a:xfrm>
            <a:off x="9144000" y="2183575"/>
            <a:ext cx="5813198" cy="7046801"/>
          </a:xfrm>
          <a:prstGeom prst="rect">
            <a:avLst/>
          </a:prstGeom>
          <a:noFill/>
          <a:ln>
            <a:noFill/>
          </a:ln>
        </p:spPr>
      </p:pic>
      <p:pic>
        <p:nvPicPr>
          <p:cNvPr id="322" name="Google Shape;322;p12" title="Main MCU PCB (TOP).png"/>
          <p:cNvPicPr preferRelativeResize="0"/>
          <p:nvPr/>
        </p:nvPicPr>
        <p:blipFill rotWithShape="1">
          <a:blip r:embed="rId4">
            <a:alphaModFix/>
          </a:blip>
          <a:srcRect b="2440" l="3052" r="25954" t="2240"/>
          <a:stretch/>
        </p:blipFill>
        <p:spPr>
          <a:xfrm>
            <a:off x="1261525" y="2183575"/>
            <a:ext cx="6032500" cy="7165350"/>
          </a:xfrm>
          <a:prstGeom prst="rect">
            <a:avLst/>
          </a:prstGeom>
          <a:noFill/>
          <a:ln>
            <a:noFill/>
          </a:ln>
        </p:spPr>
      </p:pic>
      <p:pic>
        <p:nvPicPr>
          <p:cNvPr id="323" name="Google Shape;323;p12" title="1710814166751.jpeg"/>
          <p:cNvPicPr preferRelativeResize="0"/>
          <p:nvPr/>
        </p:nvPicPr>
        <p:blipFill>
          <a:blip r:embed="rId5">
            <a:alphaModFix/>
          </a:blip>
          <a:stretch>
            <a:fillRect/>
          </a:stretch>
        </p:blipFill>
        <p:spPr>
          <a:xfrm>
            <a:off x="15915650" y="4"/>
            <a:ext cx="2372350" cy="23723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27" name="Shape 327"/>
        <p:cNvGrpSpPr/>
        <p:nvPr/>
      </p:nvGrpSpPr>
      <p:grpSpPr>
        <a:xfrm>
          <a:off x="0" y="0"/>
          <a:ext cx="0" cy="0"/>
          <a:chOff x="0" y="0"/>
          <a:chExt cx="0" cy="0"/>
        </a:xfrm>
      </p:grpSpPr>
      <p:sp>
        <p:nvSpPr>
          <p:cNvPr id="328" name="Google Shape;328;g35f90991f65_1_109"/>
          <p:cNvSpPr txBox="1"/>
          <p:nvPr/>
        </p:nvSpPr>
        <p:spPr>
          <a:xfrm>
            <a:off x="1028700" y="599700"/>
            <a:ext cx="10236900" cy="8925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5799">
                <a:solidFill>
                  <a:srgbClr val="0F4662"/>
                </a:solidFill>
                <a:latin typeface="Cormorant Garamond"/>
                <a:ea typeface="Cormorant Garamond"/>
                <a:cs typeface="Cormorant Garamond"/>
                <a:sym typeface="Cormorant Garamond"/>
              </a:rPr>
              <a:t>PCB (3.3 V Reg #1&amp;2  Schematics )</a:t>
            </a:r>
            <a:endParaRPr sz="800"/>
          </a:p>
        </p:txBody>
      </p:sp>
      <p:cxnSp>
        <p:nvCxnSpPr>
          <p:cNvPr id="329" name="Google Shape;329;g35f90991f65_1_109"/>
          <p:cNvCxnSpPr/>
          <p:nvPr/>
        </p:nvCxnSpPr>
        <p:spPr>
          <a:xfrm>
            <a:off x="11832675" y="944750"/>
            <a:ext cx="3713100" cy="900"/>
          </a:xfrm>
          <a:prstGeom prst="straightConnector1">
            <a:avLst/>
          </a:prstGeom>
          <a:noFill/>
          <a:ln cap="flat" cmpd="sng" w="76200">
            <a:solidFill>
              <a:srgbClr val="0F4662"/>
            </a:solidFill>
            <a:prstDash val="solid"/>
            <a:round/>
            <a:headEnd len="sm" w="sm" type="none"/>
            <a:tailEnd len="sm" w="sm" type="none"/>
          </a:ln>
        </p:spPr>
      </p:cxnSp>
      <p:pic>
        <p:nvPicPr>
          <p:cNvPr id="330" name="Google Shape;330;g35f90991f65_1_109" title="Voltage Reg num1 Schematic.png"/>
          <p:cNvPicPr preferRelativeResize="0"/>
          <p:nvPr/>
        </p:nvPicPr>
        <p:blipFill>
          <a:blip r:embed="rId3">
            <a:alphaModFix/>
          </a:blip>
          <a:stretch>
            <a:fillRect/>
          </a:stretch>
        </p:blipFill>
        <p:spPr>
          <a:xfrm>
            <a:off x="636601" y="3103323"/>
            <a:ext cx="8456996" cy="4842225"/>
          </a:xfrm>
          <a:prstGeom prst="rect">
            <a:avLst/>
          </a:prstGeom>
          <a:noFill/>
          <a:ln>
            <a:noFill/>
          </a:ln>
        </p:spPr>
      </p:pic>
      <p:pic>
        <p:nvPicPr>
          <p:cNvPr id="331" name="Google Shape;331;g35f90991f65_1_109" title="Voltage Reg num2 Schematic.png"/>
          <p:cNvPicPr preferRelativeResize="0"/>
          <p:nvPr/>
        </p:nvPicPr>
        <p:blipFill rotWithShape="1">
          <a:blip r:embed="rId4">
            <a:alphaModFix/>
          </a:blip>
          <a:srcRect b="0" l="7851" r="0" t="5908"/>
          <a:stretch/>
        </p:blipFill>
        <p:spPr>
          <a:xfrm>
            <a:off x="9462625" y="3103325"/>
            <a:ext cx="8205173" cy="5150524"/>
          </a:xfrm>
          <a:prstGeom prst="rect">
            <a:avLst/>
          </a:prstGeom>
          <a:noFill/>
          <a:ln>
            <a:noFill/>
          </a:ln>
        </p:spPr>
      </p:pic>
      <p:pic>
        <p:nvPicPr>
          <p:cNvPr id="332" name="Google Shape;332;g35f90991f65_1_109"/>
          <p:cNvPicPr preferRelativeResize="0"/>
          <p:nvPr/>
        </p:nvPicPr>
        <p:blipFill>
          <a:blip r:embed="rId5">
            <a:alphaModFix/>
          </a:blip>
          <a:stretch>
            <a:fillRect/>
          </a:stretch>
        </p:blipFill>
        <p:spPr>
          <a:xfrm>
            <a:off x="16082440" y="-1"/>
            <a:ext cx="2205556" cy="220377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36" name="Shape 336"/>
        <p:cNvGrpSpPr/>
        <p:nvPr/>
      </p:nvGrpSpPr>
      <p:grpSpPr>
        <a:xfrm>
          <a:off x="0" y="0"/>
          <a:ext cx="0" cy="0"/>
          <a:chOff x="0" y="0"/>
          <a:chExt cx="0" cy="0"/>
        </a:xfrm>
      </p:grpSpPr>
      <p:sp>
        <p:nvSpPr>
          <p:cNvPr id="337" name="Google Shape;337;g35f90991f65_1_116"/>
          <p:cNvSpPr txBox="1"/>
          <p:nvPr/>
        </p:nvSpPr>
        <p:spPr>
          <a:xfrm>
            <a:off x="1028700" y="599700"/>
            <a:ext cx="10236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Clr>
                <a:schemeClr val="dk1"/>
              </a:buClr>
              <a:buFont typeface="Arial"/>
              <a:buNone/>
            </a:pPr>
            <a:r>
              <a:rPr b="1" i="1" lang="en-US" sz="6399">
                <a:solidFill>
                  <a:srgbClr val="0F4662"/>
                </a:solidFill>
                <a:latin typeface="Cormorant Garamond"/>
                <a:ea typeface="Cormorant Garamond"/>
                <a:cs typeface="Cormorant Garamond"/>
                <a:sym typeface="Cormorant Garamond"/>
              </a:rPr>
              <a:t>PCB (3.3 V Reg #1 &amp; 2)</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338" name="Google Shape;338;g35f90991f65_1_116"/>
          <p:cNvCxnSpPr/>
          <p:nvPr/>
        </p:nvCxnSpPr>
        <p:spPr>
          <a:xfrm flipH="1" rot="10800000">
            <a:off x="11832675" y="922550"/>
            <a:ext cx="3713100" cy="22200"/>
          </a:xfrm>
          <a:prstGeom prst="straightConnector1">
            <a:avLst/>
          </a:prstGeom>
          <a:noFill/>
          <a:ln cap="flat" cmpd="sng" w="76200">
            <a:solidFill>
              <a:srgbClr val="0F4662"/>
            </a:solidFill>
            <a:prstDash val="solid"/>
            <a:round/>
            <a:headEnd len="sm" w="sm" type="none"/>
            <a:tailEnd len="sm" w="sm" type="none"/>
          </a:ln>
        </p:spPr>
      </p:cxnSp>
      <p:pic>
        <p:nvPicPr>
          <p:cNvPr id="339" name="Google Shape;339;g35f90991f65_1_116" title="Voltage Reg num1 PCB (TOP).png"/>
          <p:cNvPicPr preferRelativeResize="0"/>
          <p:nvPr/>
        </p:nvPicPr>
        <p:blipFill rotWithShape="1">
          <a:blip r:embed="rId3">
            <a:alphaModFix/>
          </a:blip>
          <a:srcRect b="11616" l="11042" r="28015" t="19193"/>
          <a:stretch/>
        </p:blipFill>
        <p:spPr>
          <a:xfrm>
            <a:off x="1028700" y="2963700"/>
            <a:ext cx="6548950" cy="4677826"/>
          </a:xfrm>
          <a:prstGeom prst="rect">
            <a:avLst/>
          </a:prstGeom>
          <a:noFill/>
          <a:ln>
            <a:noFill/>
          </a:ln>
        </p:spPr>
      </p:pic>
      <p:pic>
        <p:nvPicPr>
          <p:cNvPr id="340" name="Google Shape;340;g35f90991f65_1_116" title="Voltage Reg num2 PCB (TOP).png"/>
          <p:cNvPicPr preferRelativeResize="0"/>
          <p:nvPr/>
        </p:nvPicPr>
        <p:blipFill rotWithShape="1">
          <a:blip r:embed="rId4">
            <a:alphaModFix/>
          </a:blip>
          <a:srcRect b="7118" l="7498" r="18918" t="2888"/>
          <a:stretch/>
        </p:blipFill>
        <p:spPr>
          <a:xfrm>
            <a:off x="8406788" y="1757850"/>
            <a:ext cx="7138977" cy="7482227"/>
          </a:xfrm>
          <a:prstGeom prst="rect">
            <a:avLst/>
          </a:prstGeom>
          <a:noFill/>
          <a:ln>
            <a:noFill/>
          </a:ln>
        </p:spPr>
      </p:pic>
      <p:pic>
        <p:nvPicPr>
          <p:cNvPr id="341" name="Google Shape;341;g35f90991f65_1_116"/>
          <p:cNvPicPr preferRelativeResize="0"/>
          <p:nvPr/>
        </p:nvPicPr>
        <p:blipFill>
          <a:blip r:embed="rId5">
            <a:alphaModFix/>
          </a:blip>
          <a:stretch>
            <a:fillRect/>
          </a:stretch>
        </p:blipFill>
        <p:spPr>
          <a:xfrm>
            <a:off x="16082440" y="-1"/>
            <a:ext cx="2205556" cy="220377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45" name="Shape 345"/>
        <p:cNvGrpSpPr/>
        <p:nvPr/>
      </p:nvGrpSpPr>
      <p:grpSpPr>
        <a:xfrm>
          <a:off x="0" y="0"/>
          <a:ext cx="0" cy="0"/>
          <a:chOff x="0" y="0"/>
          <a:chExt cx="0" cy="0"/>
        </a:xfrm>
      </p:grpSpPr>
      <p:sp>
        <p:nvSpPr>
          <p:cNvPr id="346" name="Google Shape;346;g35f90991f65_1_137"/>
          <p:cNvSpPr txBox="1"/>
          <p:nvPr/>
        </p:nvSpPr>
        <p:spPr>
          <a:xfrm>
            <a:off x="285275" y="599700"/>
            <a:ext cx="11082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(TPS 3.7 - 5V Boost Schematic )</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347" name="Google Shape;347;g35f90991f65_1_137"/>
          <p:cNvCxnSpPr/>
          <p:nvPr/>
        </p:nvCxnSpPr>
        <p:spPr>
          <a:xfrm>
            <a:off x="11832675" y="944750"/>
            <a:ext cx="3713100" cy="900"/>
          </a:xfrm>
          <a:prstGeom prst="straightConnector1">
            <a:avLst/>
          </a:prstGeom>
          <a:noFill/>
          <a:ln cap="flat" cmpd="sng" w="76200">
            <a:solidFill>
              <a:srgbClr val="0F4662"/>
            </a:solidFill>
            <a:prstDash val="solid"/>
            <a:round/>
            <a:headEnd len="sm" w="sm" type="none"/>
            <a:tailEnd len="sm" w="sm" type="none"/>
          </a:ln>
        </p:spPr>
      </p:cxnSp>
      <p:pic>
        <p:nvPicPr>
          <p:cNvPr id="348" name="Google Shape;348;g35f90991f65_1_137" title="TPS Boost Schematic.png"/>
          <p:cNvPicPr preferRelativeResize="0"/>
          <p:nvPr/>
        </p:nvPicPr>
        <p:blipFill>
          <a:blip r:embed="rId3">
            <a:alphaModFix/>
          </a:blip>
          <a:stretch>
            <a:fillRect/>
          </a:stretch>
        </p:blipFill>
        <p:spPr>
          <a:xfrm>
            <a:off x="1787025" y="2015601"/>
            <a:ext cx="14713948" cy="7794024"/>
          </a:xfrm>
          <a:prstGeom prst="rect">
            <a:avLst/>
          </a:prstGeom>
          <a:noFill/>
          <a:ln>
            <a:noFill/>
          </a:ln>
        </p:spPr>
      </p:pic>
      <p:pic>
        <p:nvPicPr>
          <p:cNvPr id="349" name="Google Shape;349;g35f90991f65_1_137"/>
          <p:cNvPicPr preferRelativeResize="0"/>
          <p:nvPr/>
        </p:nvPicPr>
        <p:blipFill>
          <a:blip r:embed="rId4">
            <a:alphaModFix/>
          </a:blip>
          <a:stretch>
            <a:fillRect/>
          </a:stretch>
        </p:blipFill>
        <p:spPr>
          <a:xfrm>
            <a:off x="16082440" y="-1"/>
            <a:ext cx="2205556" cy="220377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53" name="Shape 353"/>
        <p:cNvGrpSpPr/>
        <p:nvPr/>
      </p:nvGrpSpPr>
      <p:grpSpPr>
        <a:xfrm>
          <a:off x="0" y="0"/>
          <a:ext cx="0" cy="0"/>
          <a:chOff x="0" y="0"/>
          <a:chExt cx="0" cy="0"/>
        </a:xfrm>
      </p:grpSpPr>
      <p:sp>
        <p:nvSpPr>
          <p:cNvPr id="354" name="Google Shape;354;g35f90991f65_1_144"/>
          <p:cNvSpPr txBox="1"/>
          <p:nvPr/>
        </p:nvSpPr>
        <p:spPr>
          <a:xfrm>
            <a:off x="285275" y="599700"/>
            <a:ext cx="11082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(TPS 3.7 - 5V Boost )</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355" name="Google Shape;355;g35f90991f65_1_144"/>
          <p:cNvCxnSpPr/>
          <p:nvPr/>
        </p:nvCxnSpPr>
        <p:spPr>
          <a:xfrm>
            <a:off x="11832675" y="944750"/>
            <a:ext cx="3738900" cy="0"/>
          </a:xfrm>
          <a:prstGeom prst="straightConnector1">
            <a:avLst/>
          </a:prstGeom>
          <a:noFill/>
          <a:ln cap="flat" cmpd="sng" w="76200">
            <a:solidFill>
              <a:srgbClr val="0F4662"/>
            </a:solidFill>
            <a:prstDash val="solid"/>
            <a:round/>
            <a:headEnd len="sm" w="sm" type="none"/>
            <a:tailEnd len="sm" w="sm" type="none"/>
          </a:ln>
        </p:spPr>
      </p:cxnSp>
      <p:pic>
        <p:nvPicPr>
          <p:cNvPr id="356" name="Google Shape;356;g35f90991f65_1_144" title="TPS Boost Schematic (TOP).png"/>
          <p:cNvPicPr preferRelativeResize="0"/>
          <p:nvPr/>
        </p:nvPicPr>
        <p:blipFill rotWithShape="1">
          <a:blip r:embed="rId3">
            <a:alphaModFix/>
          </a:blip>
          <a:srcRect b="8525" l="10953" r="22094" t="6979"/>
          <a:stretch/>
        </p:blipFill>
        <p:spPr>
          <a:xfrm>
            <a:off x="5670875" y="1761525"/>
            <a:ext cx="7137550" cy="8107301"/>
          </a:xfrm>
          <a:prstGeom prst="rect">
            <a:avLst/>
          </a:prstGeom>
          <a:noFill/>
          <a:ln>
            <a:noFill/>
          </a:ln>
        </p:spPr>
      </p:pic>
      <p:pic>
        <p:nvPicPr>
          <p:cNvPr id="357" name="Google Shape;357;g35f90991f65_1_144"/>
          <p:cNvPicPr preferRelativeResize="0"/>
          <p:nvPr/>
        </p:nvPicPr>
        <p:blipFill>
          <a:blip r:embed="rId4">
            <a:alphaModFix/>
          </a:blip>
          <a:stretch>
            <a:fillRect/>
          </a:stretch>
        </p:blipFill>
        <p:spPr>
          <a:xfrm>
            <a:off x="16082440" y="-1"/>
            <a:ext cx="2205556" cy="22037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92" name="Shape 92"/>
        <p:cNvGrpSpPr/>
        <p:nvPr/>
      </p:nvGrpSpPr>
      <p:grpSpPr>
        <a:xfrm>
          <a:off x="0" y="0"/>
          <a:ext cx="0" cy="0"/>
          <a:chOff x="0" y="0"/>
          <a:chExt cx="0" cy="0"/>
        </a:xfrm>
      </p:grpSpPr>
      <p:sp>
        <p:nvSpPr>
          <p:cNvPr id="93" name="Google Shape;93;p3"/>
          <p:cNvSpPr txBox="1"/>
          <p:nvPr/>
        </p:nvSpPr>
        <p:spPr>
          <a:xfrm>
            <a:off x="1028700" y="2754919"/>
            <a:ext cx="16779760" cy="6192616"/>
          </a:xfrm>
          <a:prstGeom prst="rect">
            <a:avLst/>
          </a:prstGeom>
          <a:noFill/>
          <a:ln>
            <a:noFill/>
          </a:ln>
        </p:spPr>
        <p:txBody>
          <a:bodyPr anchorCtr="0" anchor="t" bIns="0" lIns="0" spcFirstLastPara="1" rIns="0" wrap="square" tIns="0">
            <a:spAutoFit/>
          </a:bodyPr>
          <a:lstStyle/>
          <a:p>
            <a:pPr indent="0" lvl="0" marL="0" marR="0" rtl="0" algn="ctr">
              <a:lnSpc>
                <a:spcPct val="2751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70030"/>
              </a:lnSpc>
              <a:spcBef>
                <a:spcPts val="0"/>
              </a:spcBef>
              <a:spcAft>
                <a:spcPts val="0"/>
              </a:spcAft>
              <a:buNone/>
            </a:pPr>
            <a:r>
              <a:rPr b="0" i="0" lang="en-US" sz="2913" u="none" cap="none" strike="noStrike">
                <a:solidFill>
                  <a:srgbClr val="0F4662"/>
                </a:solidFill>
                <a:latin typeface="Quicksand"/>
                <a:ea typeface="Quicksand"/>
                <a:cs typeface="Quicksand"/>
                <a:sym typeface="Quicksand"/>
              </a:rPr>
              <a:t>As part of our Senior Design project, my team and I set out to create a meaningful and practical solution to help individuals with visual impairments navigate the world more safely and independently. Our project, the SmartNav Cane, is a smart mobility aid that combines sensor technology, GPS navigation, and intuitive user feedback in the form of audio and vibration cues. The idea was driven by both technical curiosity and personal motivation—several of us have family members with visual impairments, and we’ve seen firsthand the daily challenges they face when it comes to mobility.</a:t>
            </a:r>
            <a:endParaRPr/>
          </a:p>
          <a:p>
            <a:pPr indent="0" lvl="0" marL="0" marR="0" rtl="0" algn="ctr">
              <a:lnSpc>
                <a:spcPct val="170030"/>
              </a:lnSpc>
              <a:spcBef>
                <a:spcPts val="0"/>
              </a:spcBef>
              <a:spcAft>
                <a:spcPts val="0"/>
              </a:spcAft>
              <a:buNone/>
            </a:pPr>
            <a:r>
              <a:t/>
            </a:r>
            <a:endParaRPr b="0" i="0" sz="2913" u="none" cap="none" strike="noStrike">
              <a:solidFill>
                <a:srgbClr val="0F4662"/>
              </a:solidFill>
              <a:latin typeface="Quicksand"/>
              <a:ea typeface="Quicksand"/>
              <a:cs typeface="Quicksand"/>
              <a:sym typeface="Quicksand"/>
            </a:endParaRPr>
          </a:p>
          <a:p>
            <a:pPr indent="0" lvl="0" marL="0" marR="0" rtl="0" algn="ctr">
              <a:lnSpc>
                <a:spcPct val="170030"/>
              </a:lnSpc>
              <a:spcBef>
                <a:spcPts val="0"/>
              </a:spcBef>
              <a:spcAft>
                <a:spcPts val="0"/>
              </a:spcAft>
              <a:buNone/>
            </a:pPr>
            <a:r>
              <a:t/>
            </a:r>
            <a:endParaRPr b="0" i="0" sz="2913" u="none" cap="none" strike="noStrike">
              <a:solidFill>
                <a:srgbClr val="0F4662"/>
              </a:solidFill>
              <a:latin typeface="Quicksand"/>
              <a:ea typeface="Quicksand"/>
              <a:cs typeface="Quicksand"/>
              <a:sym typeface="Quicksand"/>
            </a:endParaRPr>
          </a:p>
        </p:txBody>
      </p:sp>
      <p:cxnSp>
        <p:nvCxnSpPr>
          <p:cNvPr id="94" name="Google Shape;94;p3"/>
          <p:cNvCxnSpPr/>
          <p:nvPr/>
        </p:nvCxnSpPr>
        <p:spPr>
          <a:xfrm>
            <a:off x="5830743" y="2483457"/>
            <a:ext cx="6492240" cy="0"/>
          </a:xfrm>
          <a:prstGeom prst="straightConnector1">
            <a:avLst/>
          </a:prstGeom>
          <a:noFill/>
          <a:ln cap="flat" cmpd="sng" w="76200">
            <a:solidFill>
              <a:srgbClr val="0F4662"/>
            </a:solidFill>
            <a:prstDash val="solid"/>
            <a:round/>
            <a:headEnd len="sm" w="sm" type="none"/>
            <a:tailEnd len="sm" w="sm" type="none"/>
          </a:ln>
        </p:spPr>
      </p:cxnSp>
      <p:cxnSp>
        <p:nvCxnSpPr>
          <p:cNvPr id="95" name="Google Shape;95;p3"/>
          <p:cNvCxnSpPr/>
          <p:nvPr/>
        </p:nvCxnSpPr>
        <p:spPr>
          <a:xfrm>
            <a:off x="5830705" y="8947532"/>
            <a:ext cx="6492300" cy="0"/>
          </a:xfrm>
          <a:prstGeom prst="straightConnector1">
            <a:avLst/>
          </a:prstGeom>
          <a:noFill/>
          <a:ln cap="flat" cmpd="sng" w="76200">
            <a:solidFill>
              <a:srgbClr val="0F4662"/>
            </a:solidFill>
            <a:prstDash val="solid"/>
            <a:round/>
            <a:headEnd len="sm" w="sm" type="none"/>
            <a:tailEnd len="sm" w="sm" type="none"/>
          </a:ln>
        </p:spPr>
      </p:cxnSp>
      <p:sp>
        <p:nvSpPr>
          <p:cNvPr id="96" name="Google Shape;96;p3"/>
          <p:cNvSpPr/>
          <p:nvPr/>
        </p:nvSpPr>
        <p:spPr>
          <a:xfrm>
            <a:off x="8304001" y="1828745"/>
            <a:ext cx="1679997" cy="249900"/>
          </a:xfrm>
          <a:custGeom>
            <a:rect b="b" l="l" r="r" t="t"/>
            <a:pathLst>
              <a:path extrusionOk="0" h="249900" w="1679997">
                <a:moveTo>
                  <a:pt x="0" y="0"/>
                </a:moveTo>
                <a:lnTo>
                  <a:pt x="1679998" y="0"/>
                </a:lnTo>
                <a:lnTo>
                  <a:pt x="1679998" y="249899"/>
                </a:lnTo>
                <a:lnTo>
                  <a:pt x="0" y="249899"/>
                </a:lnTo>
                <a:lnTo>
                  <a:pt x="0" y="0"/>
                </a:lnTo>
                <a:close/>
              </a:path>
            </a:pathLst>
          </a:custGeom>
          <a:blipFill rotWithShape="1">
            <a:blip r:embed="rId3">
              <a:alphaModFix/>
            </a:blip>
            <a:stretch>
              <a:fillRect b="0" l="0" r="0" t="0"/>
            </a:stretch>
          </a:blipFill>
          <a:ln>
            <a:noFill/>
          </a:ln>
        </p:spPr>
      </p:sp>
      <p:sp>
        <p:nvSpPr>
          <p:cNvPr id="97" name="Google Shape;97;p3"/>
          <p:cNvSpPr txBox="1"/>
          <p:nvPr/>
        </p:nvSpPr>
        <p:spPr>
          <a:xfrm>
            <a:off x="1028700" y="599709"/>
            <a:ext cx="8048163" cy="1085215"/>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6399" u="none" cap="none" strike="noStrike">
                <a:solidFill>
                  <a:srgbClr val="0F4662"/>
                </a:solidFill>
                <a:latin typeface="Cormorant Garamond"/>
                <a:ea typeface="Cormorant Garamond"/>
                <a:cs typeface="Cormorant Garamond"/>
                <a:sym typeface="Cormorant Garamond"/>
              </a:rPr>
              <a:t>Introduction</a:t>
            </a:r>
            <a:endParaRPr/>
          </a:p>
        </p:txBody>
      </p:sp>
      <p:sp>
        <p:nvSpPr>
          <p:cNvPr id="98" name="Google Shape;98;p3"/>
          <p:cNvSpPr/>
          <p:nvPr/>
        </p:nvSpPr>
        <p:spPr>
          <a:xfrm>
            <a:off x="8236864" y="9219007"/>
            <a:ext cx="1679997" cy="249900"/>
          </a:xfrm>
          <a:custGeom>
            <a:rect b="b" l="l" r="r" t="t"/>
            <a:pathLst>
              <a:path extrusionOk="0" h="249900" w="1679997">
                <a:moveTo>
                  <a:pt x="0" y="0"/>
                </a:moveTo>
                <a:lnTo>
                  <a:pt x="1679997" y="0"/>
                </a:lnTo>
                <a:lnTo>
                  <a:pt x="1679997" y="249899"/>
                </a:lnTo>
                <a:lnTo>
                  <a:pt x="0" y="249899"/>
                </a:lnTo>
                <a:lnTo>
                  <a:pt x="0" y="0"/>
                </a:lnTo>
                <a:close/>
              </a:path>
            </a:pathLst>
          </a:custGeom>
          <a:blipFill rotWithShape="1">
            <a:blip r:embed="rId3">
              <a:alphaModFix/>
            </a:blip>
            <a:stretch>
              <a:fillRect b="0" l="0" r="0" t="0"/>
            </a:stretch>
          </a:blipFill>
          <a:ln>
            <a:noFill/>
          </a:ln>
        </p:spPr>
      </p:sp>
      <p:pic>
        <p:nvPicPr>
          <p:cNvPr id="99" name="Google Shape;99;p3" title="photo.jpeg"/>
          <p:cNvPicPr preferRelativeResize="0"/>
          <p:nvPr/>
        </p:nvPicPr>
        <p:blipFill rotWithShape="1">
          <a:blip r:embed="rId4">
            <a:alphaModFix/>
          </a:blip>
          <a:srcRect b="17414" l="7108" r="7763" t="7199"/>
          <a:stretch/>
        </p:blipFill>
        <p:spPr>
          <a:xfrm>
            <a:off x="16217025" y="0"/>
            <a:ext cx="2070976" cy="247835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61" name="Shape 361"/>
        <p:cNvGrpSpPr/>
        <p:nvPr/>
      </p:nvGrpSpPr>
      <p:grpSpPr>
        <a:xfrm>
          <a:off x="0" y="0"/>
          <a:ext cx="0" cy="0"/>
          <a:chOff x="0" y="0"/>
          <a:chExt cx="0" cy="0"/>
        </a:xfrm>
      </p:grpSpPr>
      <p:sp>
        <p:nvSpPr>
          <p:cNvPr id="362" name="Google Shape;362;g35f90991f65_1_151"/>
          <p:cNvSpPr txBox="1"/>
          <p:nvPr/>
        </p:nvSpPr>
        <p:spPr>
          <a:xfrm>
            <a:off x="285275" y="599700"/>
            <a:ext cx="11082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(VL53L1X Sensor Schematic)</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363" name="Google Shape;363;g35f90991f65_1_151"/>
          <p:cNvCxnSpPr/>
          <p:nvPr/>
        </p:nvCxnSpPr>
        <p:spPr>
          <a:xfrm>
            <a:off x="11832675" y="944750"/>
            <a:ext cx="3713100" cy="24000"/>
          </a:xfrm>
          <a:prstGeom prst="straightConnector1">
            <a:avLst/>
          </a:prstGeom>
          <a:noFill/>
          <a:ln cap="flat" cmpd="sng" w="76200">
            <a:solidFill>
              <a:srgbClr val="0F4662"/>
            </a:solidFill>
            <a:prstDash val="solid"/>
            <a:round/>
            <a:headEnd len="sm" w="sm" type="none"/>
            <a:tailEnd len="sm" w="sm" type="none"/>
          </a:ln>
        </p:spPr>
      </p:cxnSp>
      <p:pic>
        <p:nvPicPr>
          <p:cNvPr id="364" name="Google Shape;364;g35f90991f65_1_151" title="VL Sensor Schematic.png"/>
          <p:cNvPicPr preferRelativeResize="0"/>
          <p:nvPr/>
        </p:nvPicPr>
        <p:blipFill>
          <a:blip r:embed="rId3">
            <a:alphaModFix/>
          </a:blip>
          <a:stretch>
            <a:fillRect/>
          </a:stretch>
        </p:blipFill>
        <p:spPr>
          <a:xfrm>
            <a:off x="2973063" y="1897225"/>
            <a:ext cx="12341875" cy="7471050"/>
          </a:xfrm>
          <a:prstGeom prst="rect">
            <a:avLst/>
          </a:prstGeom>
          <a:noFill/>
          <a:ln>
            <a:noFill/>
          </a:ln>
        </p:spPr>
      </p:pic>
      <p:pic>
        <p:nvPicPr>
          <p:cNvPr id="365" name="Google Shape;365;g35f90991f65_1_151"/>
          <p:cNvPicPr preferRelativeResize="0"/>
          <p:nvPr/>
        </p:nvPicPr>
        <p:blipFill>
          <a:blip r:embed="rId4">
            <a:alphaModFix/>
          </a:blip>
          <a:stretch>
            <a:fillRect/>
          </a:stretch>
        </p:blipFill>
        <p:spPr>
          <a:xfrm>
            <a:off x="16082440" y="-1"/>
            <a:ext cx="2205556" cy="220377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69" name="Shape 369"/>
        <p:cNvGrpSpPr/>
        <p:nvPr/>
      </p:nvGrpSpPr>
      <p:grpSpPr>
        <a:xfrm>
          <a:off x="0" y="0"/>
          <a:ext cx="0" cy="0"/>
          <a:chOff x="0" y="0"/>
          <a:chExt cx="0" cy="0"/>
        </a:xfrm>
      </p:grpSpPr>
      <p:sp>
        <p:nvSpPr>
          <p:cNvPr id="370" name="Google Shape;370;g35f90991f65_1_158"/>
          <p:cNvSpPr txBox="1"/>
          <p:nvPr/>
        </p:nvSpPr>
        <p:spPr>
          <a:xfrm>
            <a:off x="285275" y="599700"/>
            <a:ext cx="11082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(VL53L1X Sensor)</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371" name="Google Shape;371;g35f90991f65_1_158"/>
          <p:cNvCxnSpPr/>
          <p:nvPr/>
        </p:nvCxnSpPr>
        <p:spPr>
          <a:xfrm>
            <a:off x="11832675" y="944750"/>
            <a:ext cx="3621000" cy="900"/>
          </a:xfrm>
          <a:prstGeom prst="straightConnector1">
            <a:avLst/>
          </a:prstGeom>
          <a:noFill/>
          <a:ln cap="flat" cmpd="sng" w="76200">
            <a:solidFill>
              <a:srgbClr val="0F4662"/>
            </a:solidFill>
            <a:prstDash val="solid"/>
            <a:round/>
            <a:headEnd len="sm" w="sm" type="none"/>
            <a:tailEnd len="sm" w="sm" type="none"/>
          </a:ln>
        </p:spPr>
      </p:cxnSp>
      <p:pic>
        <p:nvPicPr>
          <p:cNvPr id="372" name="Google Shape;372;g35f90991f65_1_158" title="VL Sensor PCB (Top).png"/>
          <p:cNvPicPr preferRelativeResize="0"/>
          <p:nvPr/>
        </p:nvPicPr>
        <p:blipFill rotWithShape="1">
          <a:blip r:embed="rId3">
            <a:alphaModFix/>
          </a:blip>
          <a:srcRect b="10942" l="10316" r="15833" t="6413"/>
          <a:stretch/>
        </p:blipFill>
        <p:spPr>
          <a:xfrm>
            <a:off x="5295475" y="1748600"/>
            <a:ext cx="7211774" cy="7566826"/>
          </a:xfrm>
          <a:prstGeom prst="rect">
            <a:avLst/>
          </a:prstGeom>
          <a:noFill/>
          <a:ln>
            <a:noFill/>
          </a:ln>
        </p:spPr>
      </p:pic>
      <p:pic>
        <p:nvPicPr>
          <p:cNvPr id="373" name="Google Shape;373;g35f90991f65_1_158"/>
          <p:cNvPicPr preferRelativeResize="0"/>
          <p:nvPr/>
        </p:nvPicPr>
        <p:blipFill>
          <a:blip r:embed="rId4">
            <a:alphaModFix/>
          </a:blip>
          <a:stretch>
            <a:fillRect/>
          </a:stretch>
        </p:blipFill>
        <p:spPr>
          <a:xfrm>
            <a:off x="16082440" y="-1"/>
            <a:ext cx="2205556" cy="220377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77" name="Shape 377"/>
        <p:cNvGrpSpPr/>
        <p:nvPr/>
      </p:nvGrpSpPr>
      <p:grpSpPr>
        <a:xfrm>
          <a:off x="0" y="0"/>
          <a:ext cx="0" cy="0"/>
          <a:chOff x="0" y="0"/>
          <a:chExt cx="0" cy="0"/>
        </a:xfrm>
      </p:grpSpPr>
      <p:sp>
        <p:nvSpPr>
          <p:cNvPr id="378" name="Google Shape;378;g35fbfd681e3_5_72"/>
          <p:cNvSpPr txBox="1"/>
          <p:nvPr/>
        </p:nvSpPr>
        <p:spPr>
          <a:xfrm>
            <a:off x="285275" y="599700"/>
            <a:ext cx="11082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(GPS Module Schematic)</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379" name="Google Shape;379;g35fbfd681e3_5_72"/>
          <p:cNvCxnSpPr/>
          <p:nvPr/>
        </p:nvCxnSpPr>
        <p:spPr>
          <a:xfrm>
            <a:off x="11832675" y="944750"/>
            <a:ext cx="3621000" cy="900"/>
          </a:xfrm>
          <a:prstGeom prst="straightConnector1">
            <a:avLst/>
          </a:prstGeom>
          <a:noFill/>
          <a:ln cap="flat" cmpd="sng" w="76200">
            <a:solidFill>
              <a:srgbClr val="0F4662"/>
            </a:solidFill>
            <a:prstDash val="solid"/>
            <a:round/>
            <a:headEnd len="sm" w="sm" type="none"/>
            <a:tailEnd len="sm" w="sm" type="none"/>
          </a:ln>
        </p:spPr>
      </p:cxnSp>
      <p:pic>
        <p:nvPicPr>
          <p:cNvPr id="380" name="Google Shape;380;g35fbfd681e3_5_72"/>
          <p:cNvPicPr preferRelativeResize="0"/>
          <p:nvPr/>
        </p:nvPicPr>
        <p:blipFill>
          <a:blip r:embed="rId3">
            <a:alphaModFix/>
          </a:blip>
          <a:stretch>
            <a:fillRect/>
          </a:stretch>
        </p:blipFill>
        <p:spPr>
          <a:xfrm>
            <a:off x="16082440" y="-1"/>
            <a:ext cx="2205556" cy="2203774"/>
          </a:xfrm>
          <a:prstGeom prst="rect">
            <a:avLst/>
          </a:prstGeom>
          <a:noFill/>
          <a:ln>
            <a:noFill/>
          </a:ln>
        </p:spPr>
      </p:pic>
      <p:pic>
        <p:nvPicPr>
          <p:cNvPr id="381" name="Google Shape;381;g35fbfd681e3_5_72"/>
          <p:cNvPicPr preferRelativeResize="0"/>
          <p:nvPr/>
        </p:nvPicPr>
        <p:blipFill>
          <a:blip r:embed="rId4">
            <a:alphaModFix/>
          </a:blip>
          <a:stretch>
            <a:fillRect/>
          </a:stretch>
        </p:blipFill>
        <p:spPr>
          <a:xfrm>
            <a:off x="3641263" y="1722125"/>
            <a:ext cx="11005476" cy="78292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85" name="Shape 385"/>
        <p:cNvGrpSpPr/>
        <p:nvPr/>
      </p:nvGrpSpPr>
      <p:grpSpPr>
        <a:xfrm>
          <a:off x="0" y="0"/>
          <a:ext cx="0" cy="0"/>
          <a:chOff x="0" y="0"/>
          <a:chExt cx="0" cy="0"/>
        </a:xfrm>
      </p:grpSpPr>
      <p:sp>
        <p:nvSpPr>
          <p:cNvPr id="386" name="Google Shape;386;g35fbfd681e3_5_82"/>
          <p:cNvSpPr txBox="1"/>
          <p:nvPr/>
        </p:nvSpPr>
        <p:spPr>
          <a:xfrm>
            <a:off x="285275" y="599700"/>
            <a:ext cx="11082900" cy="9849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GPS Module Design Considerations</a:t>
            </a:r>
            <a:endParaRPr b="1" i="1" sz="6399">
              <a:solidFill>
                <a:srgbClr val="0F4662"/>
              </a:solidFill>
              <a:latin typeface="Cormorant Garamond"/>
              <a:ea typeface="Cormorant Garamond"/>
              <a:cs typeface="Cormorant Garamond"/>
              <a:sym typeface="Cormorant Garamond"/>
            </a:endParaRPr>
          </a:p>
        </p:txBody>
      </p:sp>
      <p:cxnSp>
        <p:nvCxnSpPr>
          <p:cNvPr id="387" name="Google Shape;387;g35fbfd681e3_5_82"/>
          <p:cNvCxnSpPr/>
          <p:nvPr/>
        </p:nvCxnSpPr>
        <p:spPr>
          <a:xfrm>
            <a:off x="11832675" y="944750"/>
            <a:ext cx="3577800" cy="0"/>
          </a:xfrm>
          <a:prstGeom prst="straightConnector1">
            <a:avLst/>
          </a:prstGeom>
          <a:noFill/>
          <a:ln cap="flat" cmpd="sng" w="76200">
            <a:solidFill>
              <a:srgbClr val="0F4662"/>
            </a:solidFill>
            <a:prstDash val="solid"/>
            <a:round/>
            <a:headEnd len="sm" w="sm" type="none"/>
            <a:tailEnd len="sm" w="sm" type="none"/>
          </a:ln>
        </p:spPr>
      </p:cxnSp>
      <p:pic>
        <p:nvPicPr>
          <p:cNvPr id="388" name="Google Shape;388;g35fbfd681e3_5_82"/>
          <p:cNvPicPr preferRelativeResize="0"/>
          <p:nvPr/>
        </p:nvPicPr>
        <p:blipFill>
          <a:blip r:embed="rId3">
            <a:alphaModFix/>
          </a:blip>
          <a:stretch>
            <a:fillRect/>
          </a:stretch>
        </p:blipFill>
        <p:spPr>
          <a:xfrm>
            <a:off x="16082440" y="-1"/>
            <a:ext cx="2205556" cy="2203774"/>
          </a:xfrm>
          <a:prstGeom prst="rect">
            <a:avLst/>
          </a:prstGeom>
          <a:noFill/>
          <a:ln>
            <a:noFill/>
          </a:ln>
        </p:spPr>
      </p:pic>
      <p:sp>
        <p:nvSpPr>
          <p:cNvPr id="389" name="Google Shape;389;g35fbfd681e3_5_82"/>
          <p:cNvSpPr txBox="1"/>
          <p:nvPr/>
        </p:nvSpPr>
        <p:spPr>
          <a:xfrm>
            <a:off x="3422150" y="1692413"/>
            <a:ext cx="102693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3600">
                <a:solidFill>
                  <a:schemeClr val="dk2"/>
                </a:solidFill>
                <a:latin typeface="Quicksand"/>
                <a:ea typeface="Quicksand"/>
                <a:cs typeface="Quicksand"/>
                <a:sym typeface="Quicksand"/>
              </a:rPr>
              <a:t>AppCad</a:t>
            </a:r>
            <a:endParaRPr sz="3600">
              <a:solidFill>
                <a:schemeClr val="dk2"/>
              </a:solidFill>
              <a:latin typeface="Quicksand"/>
              <a:ea typeface="Quicksand"/>
              <a:cs typeface="Quicksand"/>
              <a:sym typeface="Quicksand"/>
            </a:endParaRPr>
          </a:p>
        </p:txBody>
      </p:sp>
      <p:pic>
        <p:nvPicPr>
          <p:cNvPr id="390" name="Google Shape;390;g35fbfd681e3_5_82"/>
          <p:cNvPicPr preferRelativeResize="0"/>
          <p:nvPr/>
        </p:nvPicPr>
        <p:blipFill>
          <a:blip r:embed="rId4">
            <a:alphaModFix/>
          </a:blip>
          <a:stretch>
            <a:fillRect/>
          </a:stretch>
        </p:blipFill>
        <p:spPr>
          <a:xfrm>
            <a:off x="2389269" y="2431331"/>
            <a:ext cx="12335056" cy="74719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94" name="Shape 394"/>
        <p:cNvGrpSpPr/>
        <p:nvPr/>
      </p:nvGrpSpPr>
      <p:grpSpPr>
        <a:xfrm>
          <a:off x="0" y="0"/>
          <a:ext cx="0" cy="0"/>
          <a:chOff x="0" y="0"/>
          <a:chExt cx="0" cy="0"/>
        </a:xfrm>
      </p:grpSpPr>
      <p:sp>
        <p:nvSpPr>
          <p:cNvPr id="395" name="Google Shape;395;g35fbfd681e3_5_64"/>
          <p:cNvSpPr txBox="1"/>
          <p:nvPr/>
        </p:nvSpPr>
        <p:spPr>
          <a:xfrm>
            <a:off x="285275" y="599700"/>
            <a:ext cx="11082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(GPS Module)</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396" name="Google Shape;396;g35fbfd681e3_5_64"/>
          <p:cNvCxnSpPr/>
          <p:nvPr/>
        </p:nvCxnSpPr>
        <p:spPr>
          <a:xfrm>
            <a:off x="11832675" y="944750"/>
            <a:ext cx="3713100" cy="24000"/>
          </a:xfrm>
          <a:prstGeom prst="straightConnector1">
            <a:avLst/>
          </a:prstGeom>
          <a:noFill/>
          <a:ln cap="flat" cmpd="sng" w="76200">
            <a:solidFill>
              <a:srgbClr val="0F4662"/>
            </a:solidFill>
            <a:prstDash val="solid"/>
            <a:round/>
            <a:headEnd len="sm" w="sm" type="none"/>
            <a:tailEnd len="sm" w="sm" type="none"/>
          </a:ln>
        </p:spPr>
      </p:cxnSp>
      <p:pic>
        <p:nvPicPr>
          <p:cNvPr id="397" name="Google Shape;397;g35fbfd681e3_5_64"/>
          <p:cNvPicPr preferRelativeResize="0"/>
          <p:nvPr/>
        </p:nvPicPr>
        <p:blipFill>
          <a:blip r:embed="rId3">
            <a:alphaModFix/>
          </a:blip>
          <a:stretch>
            <a:fillRect/>
          </a:stretch>
        </p:blipFill>
        <p:spPr>
          <a:xfrm>
            <a:off x="16082440" y="-1"/>
            <a:ext cx="2205556" cy="2203774"/>
          </a:xfrm>
          <a:prstGeom prst="rect">
            <a:avLst/>
          </a:prstGeom>
          <a:noFill/>
          <a:ln>
            <a:noFill/>
          </a:ln>
        </p:spPr>
      </p:pic>
      <p:pic>
        <p:nvPicPr>
          <p:cNvPr id="398" name="Google Shape;398;g35fbfd681e3_5_64"/>
          <p:cNvPicPr preferRelativeResize="0"/>
          <p:nvPr/>
        </p:nvPicPr>
        <p:blipFill>
          <a:blip r:embed="rId4">
            <a:alphaModFix/>
          </a:blip>
          <a:stretch>
            <a:fillRect/>
          </a:stretch>
        </p:blipFill>
        <p:spPr>
          <a:xfrm>
            <a:off x="152400" y="3116100"/>
            <a:ext cx="8101584" cy="5696713"/>
          </a:xfrm>
          <a:prstGeom prst="rect">
            <a:avLst/>
          </a:prstGeom>
          <a:noFill/>
          <a:ln>
            <a:noFill/>
          </a:ln>
        </p:spPr>
      </p:pic>
      <p:pic>
        <p:nvPicPr>
          <p:cNvPr id="399" name="Google Shape;399;g35fbfd681e3_5_64"/>
          <p:cNvPicPr preferRelativeResize="0"/>
          <p:nvPr/>
        </p:nvPicPr>
        <p:blipFill>
          <a:blip r:embed="rId5">
            <a:alphaModFix/>
          </a:blip>
          <a:stretch>
            <a:fillRect/>
          </a:stretch>
        </p:blipFill>
        <p:spPr>
          <a:xfrm>
            <a:off x="10029825" y="3116100"/>
            <a:ext cx="8105774" cy="569381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03" name="Shape 403"/>
        <p:cNvGrpSpPr/>
        <p:nvPr/>
      </p:nvGrpSpPr>
      <p:grpSpPr>
        <a:xfrm>
          <a:off x="0" y="0"/>
          <a:ext cx="0" cy="0"/>
          <a:chOff x="0" y="0"/>
          <a:chExt cx="0" cy="0"/>
        </a:xfrm>
      </p:grpSpPr>
      <p:grpSp>
        <p:nvGrpSpPr>
          <p:cNvPr id="404" name="Google Shape;404;p16"/>
          <p:cNvGrpSpPr/>
          <p:nvPr/>
        </p:nvGrpSpPr>
        <p:grpSpPr>
          <a:xfrm>
            <a:off x="11924624" y="76"/>
            <a:ext cx="6363456" cy="10286913"/>
            <a:chOff x="0" y="-123825"/>
            <a:chExt cx="1218726" cy="2833158"/>
          </a:xfrm>
        </p:grpSpPr>
        <p:sp>
          <p:nvSpPr>
            <p:cNvPr id="405" name="Google Shape;405;p16"/>
            <p:cNvSpPr/>
            <p:nvPr/>
          </p:nvSpPr>
          <p:spPr>
            <a:xfrm>
              <a:off x="0" y="0"/>
              <a:ext cx="1218726" cy="2709333"/>
            </a:xfrm>
            <a:custGeom>
              <a:rect b="b" l="l" r="r" t="t"/>
              <a:pathLst>
                <a:path extrusionOk="0" h="2709333" w="1218726">
                  <a:moveTo>
                    <a:pt x="0" y="0"/>
                  </a:moveTo>
                  <a:lnTo>
                    <a:pt x="1218726" y="0"/>
                  </a:lnTo>
                  <a:lnTo>
                    <a:pt x="1218726" y="2709333"/>
                  </a:lnTo>
                  <a:lnTo>
                    <a:pt x="0" y="2709333"/>
                  </a:lnTo>
                  <a:close/>
                </a:path>
              </a:pathLst>
            </a:custGeom>
            <a:solidFill>
              <a:srgbClr val="DBE5EA"/>
            </a:solidFill>
            <a:ln>
              <a:noFill/>
            </a:ln>
          </p:spPr>
        </p:sp>
        <p:sp>
          <p:nvSpPr>
            <p:cNvPr id="406" name="Google Shape;406;p16"/>
            <p:cNvSpPr txBox="1"/>
            <p:nvPr/>
          </p:nvSpPr>
          <p:spPr>
            <a:xfrm>
              <a:off x="0" y="-123825"/>
              <a:ext cx="1218726" cy="2833158"/>
            </a:xfrm>
            <a:prstGeom prst="rect">
              <a:avLst/>
            </a:prstGeom>
            <a:solidFill>
              <a:srgbClr val="DBE5EA"/>
            </a:solidFill>
            <a:ln>
              <a:noFill/>
            </a:ln>
          </p:spPr>
          <p:txBody>
            <a:bodyPr anchorCtr="0" anchor="ctr" bIns="50800" lIns="50800" spcFirstLastPara="1" rIns="50800" wrap="square" tIns="50800">
              <a:noAutofit/>
            </a:bodyPr>
            <a:lstStyle/>
            <a:p>
              <a:pPr indent="0" lvl="0" marL="0" marR="0" rtl="0" algn="ctr">
                <a:lnSpc>
                  <a:spcPct val="22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07" name="Google Shape;407;p16"/>
          <p:cNvSpPr txBox="1"/>
          <p:nvPr/>
        </p:nvSpPr>
        <p:spPr>
          <a:xfrm>
            <a:off x="1028700" y="599709"/>
            <a:ext cx="8420100" cy="208377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399">
                <a:solidFill>
                  <a:srgbClr val="0F4662"/>
                </a:solidFill>
                <a:latin typeface="Cormorant Garamond"/>
                <a:ea typeface="Cormorant Garamond"/>
                <a:cs typeface="Cormorant Garamond"/>
                <a:sym typeface="Cormorant Garamond"/>
              </a:rPr>
              <a:t>Prototyping and Testing </a:t>
            </a:r>
            <a:endParaRPr b="1" sz="6600">
              <a:solidFill>
                <a:schemeClr val="dk1"/>
              </a:solidFill>
              <a:latin typeface="Calibri"/>
              <a:ea typeface="Calibri"/>
              <a:cs typeface="Calibri"/>
              <a:sym typeface="Calibri"/>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sp>
        <p:nvSpPr>
          <p:cNvPr id="408" name="Google Shape;408;p16"/>
          <p:cNvSpPr txBox="1"/>
          <p:nvPr/>
        </p:nvSpPr>
        <p:spPr>
          <a:xfrm>
            <a:off x="1028700" y="2434249"/>
            <a:ext cx="10527900" cy="2253000"/>
          </a:xfrm>
          <a:prstGeom prst="rect">
            <a:avLst/>
          </a:prstGeom>
          <a:noFill/>
          <a:ln>
            <a:noFill/>
          </a:ln>
        </p:spPr>
        <p:txBody>
          <a:bodyPr anchorCtr="0" anchor="t" bIns="0" lIns="0" spcFirstLastPara="1" rIns="0" wrap="square" tIns="0">
            <a:spAutoFit/>
          </a:bodyPr>
          <a:lstStyle/>
          <a:p>
            <a:pPr indent="-259079" lvl="1" marL="518160" marR="0" rtl="0" algn="l">
              <a:lnSpc>
                <a:spcPct val="169958"/>
              </a:lnSpc>
              <a:spcBef>
                <a:spcPts val="0"/>
              </a:spcBef>
              <a:spcAft>
                <a:spcPts val="0"/>
              </a:spcAft>
              <a:buClr>
                <a:srgbClr val="456F84"/>
              </a:buClr>
              <a:buSzPts val="2400"/>
              <a:buFont typeface="Arial"/>
              <a:buChar char="•"/>
            </a:pPr>
            <a:r>
              <a:rPr lang="en-US" sz="2400">
                <a:solidFill>
                  <a:srgbClr val="456F84"/>
                </a:solidFill>
                <a:latin typeface="Quicksand"/>
                <a:ea typeface="Quicksand"/>
                <a:cs typeface="Quicksand"/>
                <a:sym typeface="Quicksand"/>
              </a:rPr>
              <a:t>Prototype ESP32, INMP441 microphone, MAX98357A amplifier, and SD card on a development board</a:t>
            </a:r>
            <a:endParaRPr sz="2400">
              <a:solidFill>
                <a:srgbClr val="456F84"/>
              </a:solidFill>
              <a:latin typeface="Quicksand"/>
              <a:ea typeface="Quicksand"/>
              <a:cs typeface="Quicksand"/>
              <a:sym typeface="Quicksand"/>
            </a:endParaRPr>
          </a:p>
          <a:p>
            <a:pPr indent="-259079" lvl="1" marL="518160" marR="0" rtl="0" algn="l">
              <a:lnSpc>
                <a:spcPct val="169958"/>
              </a:lnSpc>
              <a:spcBef>
                <a:spcPts val="0"/>
              </a:spcBef>
              <a:spcAft>
                <a:spcPts val="0"/>
              </a:spcAft>
              <a:buClr>
                <a:srgbClr val="456F84"/>
              </a:buClr>
              <a:buSzPts val="2400"/>
              <a:buFont typeface="Arial"/>
              <a:buChar char="•"/>
            </a:pPr>
            <a:r>
              <a:rPr lang="en-US" sz="2400">
                <a:solidFill>
                  <a:srgbClr val="456F84"/>
                </a:solidFill>
                <a:latin typeface="Quicksand"/>
                <a:ea typeface="Quicksand"/>
                <a:cs typeface="Quicksand"/>
                <a:sym typeface="Quicksand"/>
              </a:rPr>
              <a:t>Verify I²S data paths for audio input/output before PCB design</a:t>
            </a:r>
            <a:endParaRPr/>
          </a:p>
          <a:p>
            <a:pPr indent="0" lvl="1" marL="0" marR="0" rtl="0" algn="l">
              <a:lnSpc>
                <a:spcPct val="169958"/>
              </a:lnSpc>
              <a:spcBef>
                <a:spcPts val="0"/>
              </a:spcBef>
              <a:spcAft>
                <a:spcPts val="0"/>
              </a:spcAft>
              <a:buNone/>
            </a:pPr>
            <a:r>
              <a:t/>
            </a:r>
            <a:endParaRPr b="0" i="0" sz="2400" u="none" cap="none" strike="noStrike">
              <a:solidFill>
                <a:srgbClr val="0F4662"/>
              </a:solidFill>
              <a:latin typeface="Quicksand"/>
              <a:ea typeface="Quicksand"/>
              <a:cs typeface="Quicksand"/>
              <a:sym typeface="Quicksand"/>
            </a:endParaRPr>
          </a:p>
        </p:txBody>
      </p:sp>
      <p:sp>
        <p:nvSpPr>
          <p:cNvPr id="409" name="Google Shape;409;p16"/>
          <p:cNvSpPr txBox="1"/>
          <p:nvPr/>
        </p:nvSpPr>
        <p:spPr>
          <a:xfrm>
            <a:off x="1028700" y="1914818"/>
            <a:ext cx="10527900" cy="430800"/>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lang="en-US" sz="2799">
                <a:solidFill>
                  <a:srgbClr val="0F4662"/>
                </a:solidFill>
                <a:latin typeface="Quicksand"/>
                <a:ea typeface="Quicksand"/>
                <a:cs typeface="Quicksand"/>
                <a:sym typeface="Quicksand"/>
              </a:rPr>
              <a:t>Breadboard Hardware Validation:</a:t>
            </a:r>
            <a:endParaRPr/>
          </a:p>
        </p:txBody>
      </p:sp>
      <p:sp>
        <p:nvSpPr>
          <p:cNvPr id="410" name="Google Shape;410;p16"/>
          <p:cNvSpPr txBox="1"/>
          <p:nvPr/>
        </p:nvSpPr>
        <p:spPr>
          <a:xfrm>
            <a:off x="1028700" y="4795274"/>
            <a:ext cx="10527900" cy="2880900"/>
          </a:xfrm>
          <a:prstGeom prst="rect">
            <a:avLst/>
          </a:prstGeom>
          <a:noFill/>
          <a:ln>
            <a:noFill/>
          </a:ln>
        </p:spPr>
        <p:txBody>
          <a:bodyPr anchorCtr="0" anchor="t" bIns="0" lIns="0" spcFirstLastPara="1" rIns="0" wrap="square" tIns="0">
            <a:spAutoFit/>
          </a:bodyPr>
          <a:lstStyle/>
          <a:p>
            <a:pPr indent="-259079" lvl="1" marL="518160" marR="0" rtl="0" algn="l">
              <a:lnSpc>
                <a:spcPct val="169958"/>
              </a:lnSpc>
              <a:spcBef>
                <a:spcPts val="0"/>
              </a:spcBef>
              <a:spcAft>
                <a:spcPts val="0"/>
              </a:spcAft>
              <a:buClr>
                <a:srgbClr val="456F84"/>
              </a:buClr>
              <a:buSzPts val="2400"/>
              <a:buFont typeface="Arial"/>
              <a:buChar char="•"/>
            </a:pPr>
            <a:r>
              <a:rPr lang="en-US" sz="2400">
                <a:solidFill>
                  <a:srgbClr val="456F84"/>
                </a:solidFill>
                <a:latin typeface="Quicksand"/>
                <a:ea typeface="Quicksand"/>
                <a:cs typeface="Quicksand"/>
                <a:sym typeface="Quicksand"/>
              </a:rPr>
              <a:t>Test HTTP requests to Deepgram (STT/TTS) and Google Directions endpoints from prototype</a:t>
            </a:r>
            <a:endParaRPr sz="2400">
              <a:solidFill>
                <a:srgbClr val="456F84"/>
              </a:solidFill>
              <a:latin typeface="Quicksand"/>
              <a:ea typeface="Quicksand"/>
              <a:cs typeface="Quicksand"/>
              <a:sym typeface="Quicksand"/>
            </a:endParaRPr>
          </a:p>
          <a:p>
            <a:pPr indent="-259079" lvl="1" marL="518160" marR="0" rtl="0" algn="l">
              <a:lnSpc>
                <a:spcPct val="169958"/>
              </a:lnSpc>
              <a:spcBef>
                <a:spcPts val="0"/>
              </a:spcBef>
              <a:spcAft>
                <a:spcPts val="0"/>
              </a:spcAft>
              <a:buClr>
                <a:srgbClr val="456F84"/>
              </a:buClr>
              <a:buSzPts val="2400"/>
              <a:buFont typeface="Arial"/>
              <a:buChar char="•"/>
            </a:pPr>
            <a:r>
              <a:rPr lang="en-US" sz="2400">
                <a:solidFill>
                  <a:srgbClr val="456F84"/>
                </a:solidFill>
                <a:latin typeface="Quicksand"/>
                <a:ea typeface="Quicksand"/>
                <a:cs typeface="Quicksand"/>
                <a:sym typeface="Quicksand"/>
              </a:rPr>
              <a:t>Monitor JSON parsing, base64 decoding, and audio buffer handling under real-world conditions</a:t>
            </a:r>
            <a:endParaRPr sz="2400">
              <a:solidFill>
                <a:srgbClr val="456F84"/>
              </a:solidFill>
              <a:latin typeface="Quicksand"/>
              <a:ea typeface="Quicksand"/>
              <a:cs typeface="Quicksand"/>
              <a:sym typeface="Quicksand"/>
            </a:endParaRPr>
          </a:p>
          <a:p>
            <a:pPr indent="0" lvl="1" marL="0" marR="0" rtl="0" algn="l">
              <a:lnSpc>
                <a:spcPct val="169958"/>
              </a:lnSpc>
              <a:spcBef>
                <a:spcPts val="0"/>
              </a:spcBef>
              <a:spcAft>
                <a:spcPts val="0"/>
              </a:spcAft>
              <a:buNone/>
            </a:pPr>
            <a:r>
              <a:t/>
            </a:r>
            <a:endParaRPr b="0" i="0" sz="2400" u="none" cap="none" strike="noStrike">
              <a:solidFill>
                <a:srgbClr val="0F4662"/>
              </a:solidFill>
              <a:latin typeface="Quicksand"/>
              <a:ea typeface="Quicksand"/>
              <a:cs typeface="Quicksand"/>
              <a:sym typeface="Quicksand"/>
            </a:endParaRPr>
          </a:p>
        </p:txBody>
      </p:sp>
      <p:sp>
        <p:nvSpPr>
          <p:cNvPr id="411" name="Google Shape;411;p16"/>
          <p:cNvSpPr txBox="1"/>
          <p:nvPr/>
        </p:nvSpPr>
        <p:spPr>
          <a:xfrm>
            <a:off x="1028700" y="4275843"/>
            <a:ext cx="10527900" cy="1034100"/>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lang="en-US" sz="2799">
                <a:solidFill>
                  <a:srgbClr val="0F4662"/>
                </a:solidFill>
                <a:latin typeface="Quicksand"/>
                <a:ea typeface="Quicksand"/>
                <a:cs typeface="Quicksand"/>
                <a:sym typeface="Quicksand"/>
              </a:rPr>
              <a:t>API Functionality Verification:</a:t>
            </a:r>
            <a:endParaRPr b="1" sz="2799">
              <a:solidFill>
                <a:srgbClr val="0F4662"/>
              </a:solidFill>
              <a:latin typeface="Quicksand"/>
              <a:ea typeface="Quicksand"/>
              <a:cs typeface="Quicksand"/>
              <a:sym typeface="Quicksand"/>
            </a:endParaRPr>
          </a:p>
          <a:p>
            <a:pPr indent="0" lvl="0" marL="0" marR="0" rtl="0" algn="l">
              <a:lnSpc>
                <a:spcPct val="140014"/>
              </a:lnSpc>
              <a:spcBef>
                <a:spcPts val="0"/>
              </a:spcBef>
              <a:spcAft>
                <a:spcPts val="0"/>
              </a:spcAft>
              <a:buNone/>
            </a:pPr>
            <a:r>
              <a:t/>
            </a:r>
            <a:endParaRPr b="1" sz="2799">
              <a:solidFill>
                <a:srgbClr val="0F4662"/>
              </a:solidFill>
              <a:latin typeface="Quicksand"/>
              <a:ea typeface="Quicksand"/>
              <a:cs typeface="Quicksand"/>
              <a:sym typeface="Quicksand"/>
            </a:endParaRPr>
          </a:p>
        </p:txBody>
      </p:sp>
      <p:sp>
        <p:nvSpPr>
          <p:cNvPr id="412" name="Google Shape;412;p16"/>
          <p:cNvSpPr txBox="1"/>
          <p:nvPr/>
        </p:nvSpPr>
        <p:spPr>
          <a:xfrm>
            <a:off x="803675" y="7571549"/>
            <a:ext cx="10527900" cy="3508800"/>
          </a:xfrm>
          <a:prstGeom prst="rect">
            <a:avLst/>
          </a:prstGeom>
          <a:noFill/>
          <a:ln>
            <a:noFill/>
          </a:ln>
        </p:spPr>
        <p:txBody>
          <a:bodyPr anchorCtr="0" anchor="t" bIns="0" lIns="0" spcFirstLastPara="1" rIns="0" wrap="square" tIns="0">
            <a:spAutoFit/>
          </a:bodyPr>
          <a:lstStyle/>
          <a:p>
            <a:pPr indent="-259079" lvl="1" marL="518160" marR="0" rtl="0" algn="l">
              <a:lnSpc>
                <a:spcPct val="169958"/>
              </a:lnSpc>
              <a:spcBef>
                <a:spcPts val="0"/>
              </a:spcBef>
              <a:spcAft>
                <a:spcPts val="0"/>
              </a:spcAft>
              <a:buClr>
                <a:srgbClr val="456F84"/>
              </a:buClr>
              <a:buSzPts val="2400"/>
              <a:buFont typeface="Arial"/>
              <a:buChar char="•"/>
            </a:pPr>
            <a:r>
              <a:rPr lang="en-US" sz="2400">
                <a:solidFill>
                  <a:srgbClr val="456F84"/>
                </a:solidFill>
                <a:latin typeface="Quicksand"/>
                <a:ea typeface="Quicksand"/>
                <a:cs typeface="Quicksand"/>
                <a:sym typeface="Quicksand"/>
              </a:rPr>
              <a:t>Confirm accurate GPS coordinate acquisition and sensor data communication via I²C/SPI</a:t>
            </a:r>
            <a:endParaRPr sz="2400">
              <a:solidFill>
                <a:srgbClr val="456F84"/>
              </a:solidFill>
              <a:latin typeface="Quicksand"/>
              <a:ea typeface="Quicksand"/>
              <a:cs typeface="Quicksand"/>
              <a:sym typeface="Quicksand"/>
            </a:endParaRPr>
          </a:p>
          <a:p>
            <a:pPr indent="-259079" lvl="1" marL="518160" marR="0" rtl="0" algn="l">
              <a:lnSpc>
                <a:spcPct val="169958"/>
              </a:lnSpc>
              <a:spcBef>
                <a:spcPts val="0"/>
              </a:spcBef>
              <a:spcAft>
                <a:spcPts val="0"/>
              </a:spcAft>
              <a:buClr>
                <a:srgbClr val="456F84"/>
              </a:buClr>
              <a:buSzPts val="2400"/>
              <a:buFont typeface="Arial"/>
              <a:buChar char="•"/>
            </a:pPr>
            <a:r>
              <a:rPr lang="en-US" sz="2400">
                <a:solidFill>
                  <a:srgbClr val="456F84"/>
                </a:solidFill>
                <a:latin typeface="Quicksand"/>
                <a:ea typeface="Quicksand"/>
                <a:cs typeface="Quicksand"/>
                <a:sym typeface="Quicksand"/>
              </a:rPr>
              <a:t>Connect GPS module, accelerometer, and other peripherals to the MCU PCB</a:t>
            </a:r>
            <a:endParaRPr sz="2400">
              <a:solidFill>
                <a:srgbClr val="456F84"/>
              </a:solidFill>
              <a:latin typeface="Quicksand"/>
              <a:ea typeface="Quicksand"/>
              <a:cs typeface="Quicksand"/>
              <a:sym typeface="Quicksand"/>
            </a:endParaRPr>
          </a:p>
          <a:p>
            <a:pPr indent="0" lvl="0" marL="914400" marR="0" rtl="0" algn="l">
              <a:lnSpc>
                <a:spcPct val="169958"/>
              </a:lnSpc>
              <a:spcBef>
                <a:spcPts val="0"/>
              </a:spcBef>
              <a:spcAft>
                <a:spcPts val="0"/>
              </a:spcAft>
              <a:buNone/>
            </a:pPr>
            <a:r>
              <a:t/>
            </a:r>
            <a:endParaRPr sz="2400">
              <a:solidFill>
                <a:srgbClr val="456F84"/>
              </a:solidFill>
              <a:latin typeface="Quicksand"/>
              <a:ea typeface="Quicksand"/>
              <a:cs typeface="Quicksand"/>
              <a:sym typeface="Quicksand"/>
            </a:endParaRPr>
          </a:p>
          <a:p>
            <a:pPr indent="0" lvl="1" marL="0" marR="0" rtl="0" algn="l">
              <a:lnSpc>
                <a:spcPct val="169958"/>
              </a:lnSpc>
              <a:spcBef>
                <a:spcPts val="0"/>
              </a:spcBef>
              <a:spcAft>
                <a:spcPts val="0"/>
              </a:spcAft>
              <a:buNone/>
            </a:pPr>
            <a:r>
              <a:t/>
            </a:r>
            <a:endParaRPr b="0" i="0" sz="2400" u="none" cap="none" strike="noStrike">
              <a:solidFill>
                <a:srgbClr val="0F4662"/>
              </a:solidFill>
              <a:latin typeface="Quicksand"/>
              <a:ea typeface="Quicksand"/>
              <a:cs typeface="Quicksand"/>
              <a:sym typeface="Quicksand"/>
            </a:endParaRPr>
          </a:p>
        </p:txBody>
      </p:sp>
      <p:sp>
        <p:nvSpPr>
          <p:cNvPr id="413" name="Google Shape;413;p16"/>
          <p:cNvSpPr txBox="1"/>
          <p:nvPr/>
        </p:nvSpPr>
        <p:spPr>
          <a:xfrm>
            <a:off x="1028700" y="7028118"/>
            <a:ext cx="10527900" cy="2240400"/>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lang="en-US" sz="2799">
                <a:solidFill>
                  <a:srgbClr val="0F4662"/>
                </a:solidFill>
                <a:latin typeface="Quicksand"/>
                <a:ea typeface="Quicksand"/>
                <a:cs typeface="Quicksand"/>
                <a:sym typeface="Quicksand"/>
              </a:rPr>
              <a:t>Sensor Integration Tests:</a:t>
            </a:r>
            <a:endParaRPr b="1" sz="2799">
              <a:solidFill>
                <a:srgbClr val="0F4662"/>
              </a:solidFill>
              <a:latin typeface="Quicksand"/>
              <a:ea typeface="Quicksand"/>
              <a:cs typeface="Quicksand"/>
              <a:sym typeface="Quicksand"/>
            </a:endParaRPr>
          </a:p>
          <a:p>
            <a:pPr indent="0" lvl="0" marL="0" marR="0" rtl="0" algn="l">
              <a:lnSpc>
                <a:spcPct val="140014"/>
              </a:lnSpc>
              <a:spcBef>
                <a:spcPts val="0"/>
              </a:spcBef>
              <a:spcAft>
                <a:spcPts val="0"/>
              </a:spcAft>
              <a:buNone/>
            </a:pPr>
            <a:r>
              <a:t/>
            </a:r>
            <a:endParaRPr b="1" sz="2799">
              <a:solidFill>
                <a:srgbClr val="0F4662"/>
              </a:solidFill>
              <a:latin typeface="Quicksand"/>
              <a:ea typeface="Quicksand"/>
              <a:cs typeface="Quicksand"/>
              <a:sym typeface="Quicksand"/>
            </a:endParaRPr>
          </a:p>
          <a:p>
            <a:pPr indent="0" lvl="0" marL="0" marR="0" rtl="0" algn="l">
              <a:lnSpc>
                <a:spcPct val="140014"/>
              </a:lnSpc>
              <a:spcBef>
                <a:spcPts val="0"/>
              </a:spcBef>
              <a:spcAft>
                <a:spcPts val="0"/>
              </a:spcAft>
              <a:buNone/>
            </a:pPr>
            <a:r>
              <a:t/>
            </a:r>
            <a:endParaRPr b="1" sz="2799">
              <a:solidFill>
                <a:srgbClr val="0F4662"/>
              </a:solidFill>
              <a:latin typeface="Quicksand"/>
              <a:ea typeface="Quicksand"/>
              <a:cs typeface="Quicksand"/>
              <a:sym typeface="Quicksand"/>
            </a:endParaRPr>
          </a:p>
          <a:p>
            <a:pPr indent="0" lvl="0" marL="0" marR="0" rtl="0" algn="l">
              <a:lnSpc>
                <a:spcPct val="140014"/>
              </a:lnSpc>
              <a:spcBef>
                <a:spcPts val="0"/>
              </a:spcBef>
              <a:spcAft>
                <a:spcPts val="0"/>
              </a:spcAft>
              <a:buNone/>
            </a:pPr>
            <a:r>
              <a:t/>
            </a:r>
            <a:endParaRPr b="1" sz="2799">
              <a:solidFill>
                <a:srgbClr val="0F4662"/>
              </a:solidFill>
              <a:latin typeface="Quicksand"/>
              <a:ea typeface="Quicksand"/>
              <a:cs typeface="Quicksand"/>
              <a:sym typeface="Quicksand"/>
            </a:endParaRPr>
          </a:p>
        </p:txBody>
      </p:sp>
      <p:pic>
        <p:nvPicPr>
          <p:cNvPr id="414" name="Google Shape;414;p16" title="IMG_4189.png"/>
          <p:cNvPicPr preferRelativeResize="0"/>
          <p:nvPr/>
        </p:nvPicPr>
        <p:blipFill rotWithShape="1">
          <a:blip r:embed="rId3">
            <a:alphaModFix/>
          </a:blip>
          <a:srcRect b="26901" l="0" r="0" t="26906"/>
          <a:stretch/>
        </p:blipFill>
        <p:spPr>
          <a:xfrm>
            <a:off x="15536704" y="-8"/>
            <a:ext cx="2751300" cy="2751300"/>
          </a:xfrm>
          <a:prstGeom prst="flowChartProcess">
            <a:avLst/>
          </a:prstGeom>
          <a:noFill/>
          <a:ln>
            <a:noFill/>
          </a:ln>
        </p:spPr>
      </p:pic>
      <p:cxnSp>
        <p:nvCxnSpPr>
          <p:cNvPr id="415" name="Google Shape;415;p16"/>
          <p:cNvCxnSpPr/>
          <p:nvPr/>
        </p:nvCxnSpPr>
        <p:spPr>
          <a:xfrm>
            <a:off x="12570425" y="991800"/>
            <a:ext cx="2474100" cy="0"/>
          </a:xfrm>
          <a:prstGeom prst="straightConnector1">
            <a:avLst/>
          </a:prstGeom>
          <a:noFill/>
          <a:ln cap="flat" cmpd="sng" w="76200">
            <a:solidFill>
              <a:srgbClr val="0F4662"/>
            </a:solidFill>
            <a:prstDash val="solid"/>
            <a:round/>
            <a:headEnd len="sm" w="sm" type="none"/>
            <a:tailEnd len="sm" w="sm" type="none"/>
          </a:ln>
        </p:spPr>
      </p:cxn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19" name="Shape 419"/>
        <p:cNvGrpSpPr/>
        <p:nvPr/>
      </p:nvGrpSpPr>
      <p:grpSpPr>
        <a:xfrm>
          <a:off x="0" y="0"/>
          <a:ext cx="0" cy="0"/>
          <a:chOff x="0" y="0"/>
          <a:chExt cx="0" cy="0"/>
        </a:xfrm>
      </p:grpSpPr>
      <p:grpSp>
        <p:nvGrpSpPr>
          <p:cNvPr id="420" name="Google Shape;420;p17"/>
          <p:cNvGrpSpPr/>
          <p:nvPr/>
        </p:nvGrpSpPr>
        <p:grpSpPr>
          <a:xfrm>
            <a:off x="11809300" y="0"/>
            <a:ext cx="6478747" cy="10287068"/>
            <a:chOff x="0" y="0"/>
            <a:chExt cx="1218726" cy="2709333"/>
          </a:xfrm>
        </p:grpSpPr>
        <p:sp>
          <p:nvSpPr>
            <p:cNvPr id="421" name="Google Shape;421;p17"/>
            <p:cNvSpPr/>
            <p:nvPr/>
          </p:nvSpPr>
          <p:spPr>
            <a:xfrm>
              <a:off x="0" y="0"/>
              <a:ext cx="1218726" cy="2709333"/>
            </a:xfrm>
            <a:custGeom>
              <a:rect b="b" l="l" r="r" t="t"/>
              <a:pathLst>
                <a:path extrusionOk="0" h="2709333" w="1218726">
                  <a:moveTo>
                    <a:pt x="0" y="0"/>
                  </a:moveTo>
                  <a:lnTo>
                    <a:pt x="1218726" y="0"/>
                  </a:lnTo>
                  <a:lnTo>
                    <a:pt x="1218726" y="2709333"/>
                  </a:lnTo>
                  <a:lnTo>
                    <a:pt x="0" y="2709333"/>
                  </a:lnTo>
                  <a:close/>
                </a:path>
              </a:pathLst>
            </a:custGeom>
            <a:solidFill>
              <a:srgbClr val="DBE5EA"/>
            </a:solidFill>
            <a:ln>
              <a:noFill/>
            </a:ln>
          </p:spPr>
        </p:sp>
        <p:sp>
          <p:nvSpPr>
            <p:cNvPr id="422" name="Google Shape;422;p17"/>
            <p:cNvSpPr txBox="1"/>
            <p:nvPr/>
          </p:nvSpPr>
          <p:spPr>
            <a:xfrm>
              <a:off x="0" y="0"/>
              <a:ext cx="1218600" cy="2709300"/>
            </a:xfrm>
            <a:prstGeom prst="rect">
              <a:avLst/>
            </a:prstGeom>
            <a:solidFill>
              <a:srgbClr val="DBE5EA"/>
            </a:solidFill>
            <a:ln>
              <a:noFill/>
            </a:ln>
          </p:spPr>
          <p:txBody>
            <a:bodyPr anchorCtr="0" anchor="ctr" bIns="50800" lIns="50800" spcFirstLastPara="1" rIns="50800" wrap="square" tIns="50800">
              <a:noAutofit/>
            </a:bodyPr>
            <a:lstStyle/>
            <a:p>
              <a:pPr indent="0" lvl="0" marL="0" marR="0" rtl="0" algn="ctr">
                <a:lnSpc>
                  <a:spcPct val="22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23" name="Google Shape;423;p17"/>
          <p:cNvSpPr txBox="1"/>
          <p:nvPr/>
        </p:nvSpPr>
        <p:spPr>
          <a:xfrm>
            <a:off x="1028700" y="599709"/>
            <a:ext cx="8420100" cy="211468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399">
                <a:solidFill>
                  <a:srgbClr val="0F4662"/>
                </a:solidFill>
                <a:latin typeface="Cormorant Garamond"/>
                <a:ea typeface="Cormorant Garamond"/>
                <a:cs typeface="Cormorant Garamond"/>
                <a:sym typeface="Cormorant Garamond"/>
              </a:rPr>
              <a:t>Performance Evaluation </a:t>
            </a:r>
            <a:endParaRPr b="1" sz="6600">
              <a:solidFill>
                <a:schemeClr val="dk1"/>
              </a:solidFill>
              <a:latin typeface="Calibri"/>
              <a:ea typeface="Calibri"/>
              <a:cs typeface="Calibri"/>
              <a:sym typeface="Calibri"/>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sp>
        <p:nvSpPr>
          <p:cNvPr id="424" name="Google Shape;424;p17"/>
          <p:cNvSpPr txBox="1"/>
          <p:nvPr/>
        </p:nvSpPr>
        <p:spPr>
          <a:xfrm>
            <a:off x="1028700" y="2434248"/>
            <a:ext cx="10527900" cy="2160600"/>
          </a:xfrm>
          <a:prstGeom prst="rect">
            <a:avLst/>
          </a:prstGeom>
          <a:noFill/>
          <a:ln>
            <a:noFill/>
          </a:ln>
        </p:spPr>
        <p:txBody>
          <a:bodyPr anchorCtr="0" anchor="t" bIns="0" lIns="0" spcFirstLastPara="1" rIns="0" wrap="square" tIns="0">
            <a:spAutoFit/>
          </a:bodyPr>
          <a:lstStyle/>
          <a:p>
            <a:pPr indent="-259079" lvl="1" marL="518160" marR="0" rtl="0" algn="l">
              <a:lnSpc>
                <a:spcPct val="169958"/>
              </a:lnSpc>
              <a:spcBef>
                <a:spcPts val="0"/>
              </a:spcBef>
              <a:spcAft>
                <a:spcPts val="0"/>
              </a:spcAft>
              <a:buClr>
                <a:srgbClr val="0F4662"/>
              </a:buClr>
              <a:buSzPts val="2400"/>
              <a:buFont typeface="Arial"/>
              <a:buChar char="•"/>
            </a:pPr>
            <a:r>
              <a:rPr b="0" i="0" lang="en-US" sz="2400" u="none" cap="none" strike="noStrike">
                <a:solidFill>
                  <a:srgbClr val="0F4662"/>
                </a:solidFill>
                <a:latin typeface="Quicksand"/>
                <a:ea typeface="Quicksand"/>
                <a:cs typeface="Quicksand"/>
                <a:sym typeface="Quicksand"/>
              </a:rPr>
              <a:t> </a:t>
            </a:r>
            <a:r>
              <a:rPr b="0" i="0" lang="en-US" sz="2400" u="none" cap="none" strike="noStrike">
                <a:solidFill>
                  <a:srgbClr val="456F84"/>
                </a:solidFill>
                <a:latin typeface="Quicksand"/>
                <a:ea typeface="Quicksand"/>
                <a:cs typeface="Quicksand"/>
                <a:sym typeface="Quicksand"/>
              </a:rPr>
              <a:t>GPS accuracy: within 2.5m (goal ≤3m).</a:t>
            </a:r>
            <a:endParaRPr/>
          </a:p>
          <a:p>
            <a:pPr indent="-259079" lvl="1" marL="518160" marR="0" rtl="0" algn="l">
              <a:lnSpc>
                <a:spcPct val="169958"/>
              </a:lnSpc>
              <a:spcBef>
                <a:spcPts val="0"/>
              </a:spcBef>
              <a:spcAft>
                <a:spcPts val="0"/>
              </a:spcAft>
              <a:buClr>
                <a:srgbClr val="456F84"/>
              </a:buClr>
              <a:buSzPts val="2400"/>
              <a:buFont typeface="Arial"/>
              <a:buChar char="•"/>
            </a:pPr>
            <a:r>
              <a:rPr b="0" i="0" lang="en-US" sz="2400" u="none" cap="none" strike="noStrike">
                <a:solidFill>
                  <a:srgbClr val="456F84"/>
                </a:solidFill>
                <a:latin typeface="Quicksand"/>
                <a:ea typeface="Quicksand"/>
                <a:cs typeface="Quicksand"/>
                <a:sym typeface="Quicksand"/>
              </a:rPr>
              <a:t>Detection: 90%+ accuracy for low/high obstacles.</a:t>
            </a:r>
            <a:endParaRPr/>
          </a:p>
          <a:p>
            <a:pPr indent="-259079" lvl="1" marL="518160" marR="0" rtl="0" algn="l">
              <a:lnSpc>
                <a:spcPct val="169958"/>
              </a:lnSpc>
              <a:spcBef>
                <a:spcPts val="0"/>
              </a:spcBef>
              <a:spcAft>
                <a:spcPts val="0"/>
              </a:spcAft>
              <a:buClr>
                <a:srgbClr val="456F84"/>
              </a:buClr>
              <a:buSzPts val="2400"/>
              <a:buFont typeface="Arial"/>
              <a:buChar char="•"/>
            </a:pPr>
            <a:r>
              <a:rPr b="0" i="0" lang="en-US" sz="2400" u="none" cap="none" strike="noStrike">
                <a:solidFill>
                  <a:srgbClr val="456F84"/>
                </a:solidFill>
                <a:latin typeface="Quicksand"/>
                <a:ea typeface="Quicksand"/>
                <a:cs typeface="Quicksand"/>
                <a:sym typeface="Quicksand"/>
              </a:rPr>
              <a:t>Power: ~4.6W average usage</a:t>
            </a:r>
            <a:r>
              <a:rPr b="0" i="0" lang="en-US" sz="1800" u="none" cap="none" strike="noStrike">
                <a:solidFill>
                  <a:schemeClr val="dk1"/>
                </a:solidFill>
                <a:latin typeface="Quattrocento Sans"/>
                <a:ea typeface="Quattrocento Sans"/>
                <a:cs typeface="Quattrocento Sans"/>
                <a:sym typeface="Quattrocento Sans"/>
              </a:rPr>
              <a:t>.</a:t>
            </a:r>
            <a:endParaRPr b="0" i="0" sz="1800" u="none" cap="none" strike="noStrike">
              <a:solidFill>
                <a:schemeClr val="dk1"/>
              </a:solidFill>
              <a:latin typeface="Quattrocento Sans"/>
              <a:ea typeface="Quattrocento Sans"/>
              <a:cs typeface="Quattrocento Sans"/>
              <a:sym typeface="Quattrocento Sans"/>
            </a:endParaRPr>
          </a:p>
          <a:p>
            <a:pPr indent="0" lvl="0" marL="0" marR="0" rtl="0" algn="l">
              <a:lnSpc>
                <a:spcPct val="169958"/>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25" name="Google Shape;425;p17"/>
          <p:cNvSpPr txBox="1"/>
          <p:nvPr/>
        </p:nvSpPr>
        <p:spPr>
          <a:xfrm>
            <a:off x="1028700" y="1914818"/>
            <a:ext cx="10527757" cy="490855"/>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lang="en-US" sz="2799">
                <a:solidFill>
                  <a:srgbClr val="0F4662"/>
                </a:solidFill>
                <a:latin typeface="Quicksand"/>
                <a:ea typeface="Quicksand"/>
                <a:cs typeface="Quicksand"/>
                <a:sym typeface="Quicksand"/>
              </a:rPr>
              <a:t>Data Collection:</a:t>
            </a:r>
            <a:endParaRPr/>
          </a:p>
        </p:txBody>
      </p:sp>
      <p:sp>
        <p:nvSpPr>
          <p:cNvPr id="426" name="Google Shape;426;p17"/>
          <p:cNvSpPr txBox="1"/>
          <p:nvPr/>
        </p:nvSpPr>
        <p:spPr>
          <a:xfrm>
            <a:off x="947450" y="4623418"/>
            <a:ext cx="10527900" cy="430800"/>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lang="en-US" sz="2799">
                <a:solidFill>
                  <a:srgbClr val="0F4662"/>
                </a:solidFill>
                <a:latin typeface="Quicksand"/>
                <a:ea typeface="Quicksand"/>
                <a:cs typeface="Quicksand"/>
                <a:sym typeface="Quicksand"/>
              </a:rPr>
              <a:t>Navigation Accuracy:</a:t>
            </a:r>
            <a:endParaRPr/>
          </a:p>
        </p:txBody>
      </p:sp>
      <p:sp>
        <p:nvSpPr>
          <p:cNvPr id="427" name="Google Shape;427;p17"/>
          <p:cNvSpPr txBox="1"/>
          <p:nvPr/>
        </p:nvSpPr>
        <p:spPr>
          <a:xfrm>
            <a:off x="947450" y="5054225"/>
            <a:ext cx="10527900" cy="2160600"/>
          </a:xfrm>
          <a:prstGeom prst="rect">
            <a:avLst/>
          </a:prstGeom>
          <a:noFill/>
          <a:ln>
            <a:noFill/>
          </a:ln>
        </p:spPr>
        <p:txBody>
          <a:bodyPr anchorCtr="0" anchor="t" bIns="0" lIns="0" spcFirstLastPara="1" rIns="0" wrap="square" tIns="0">
            <a:spAutoFit/>
          </a:bodyPr>
          <a:lstStyle/>
          <a:p>
            <a:pPr indent="-381000" lvl="1" marL="914400" marR="0" rtl="0" algn="l">
              <a:lnSpc>
                <a:spcPct val="169958"/>
              </a:lnSpc>
              <a:spcBef>
                <a:spcPts val="0"/>
              </a:spcBef>
              <a:spcAft>
                <a:spcPts val="0"/>
              </a:spcAft>
              <a:buClr>
                <a:srgbClr val="456F84"/>
              </a:buClr>
              <a:buSzPts val="2400"/>
              <a:buFont typeface="Quicksand"/>
              <a:buChar char="•"/>
            </a:pPr>
            <a:r>
              <a:rPr lang="en-US" sz="2400">
                <a:solidFill>
                  <a:srgbClr val="456F84"/>
                </a:solidFill>
                <a:latin typeface="Quicksand"/>
                <a:ea typeface="Quicksand"/>
                <a:cs typeface="Quicksand"/>
                <a:sym typeface="Quicksand"/>
              </a:rPr>
              <a:t>Compare calculated routes versus actual walked paths</a:t>
            </a:r>
            <a:endParaRPr sz="2400">
              <a:solidFill>
                <a:srgbClr val="456F84"/>
              </a:solidFill>
              <a:latin typeface="Quicksand"/>
              <a:ea typeface="Quicksand"/>
              <a:cs typeface="Quicksand"/>
              <a:sym typeface="Quicksand"/>
            </a:endParaRPr>
          </a:p>
          <a:p>
            <a:pPr indent="-381000" lvl="1" marL="914400" rtl="0" algn="l">
              <a:lnSpc>
                <a:spcPct val="169958"/>
              </a:lnSpc>
              <a:spcBef>
                <a:spcPts val="0"/>
              </a:spcBef>
              <a:spcAft>
                <a:spcPts val="0"/>
              </a:spcAft>
              <a:buClr>
                <a:srgbClr val="456F84"/>
              </a:buClr>
              <a:buSzPts val="2400"/>
              <a:buFont typeface="Quicksand"/>
              <a:buChar char="•"/>
            </a:pPr>
            <a:r>
              <a:rPr lang="en-US" sz="2400">
                <a:solidFill>
                  <a:srgbClr val="456F84"/>
                </a:solidFill>
                <a:latin typeface="Quicksand"/>
                <a:ea typeface="Quicksand"/>
                <a:cs typeface="Quicksand"/>
                <a:sym typeface="Quicksand"/>
              </a:rPr>
              <a:t>Measure deviation between suggested waypoints and user’s real-world position</a:t>
            </a:r>
            <a:endParaRPr sz="2400">
              <a:solidFill>
                <a:srgbClr val="456F84"/>
              </a:solidFill>
              <a:latin typeface="Quicksand"/>
              <a:ea typeface="Quicksand"/>
              <a:cs typeface="Quicksand"/>
              <a:sym typeface="Quicksand"/>
            </a:endParaRPr>
          </a:p>
          <a:p>
            <a:pPr indent="0" lvl="0" marL="0" marR="0" rtl="0" algn="l">
              <a:lnSpc>
                <a:spcPct val="169958"/>
              </a:lnSpc>
              <a:spcBef>
                <a:spcPts val="0"/>
              </a:spcBef>
              <a:spcAft>
                <a:spcPts val="0"/>
              </a:spcAft>
              <a:buNone/>
            </a:pPr>
            <a:r>
              <a:t/>
            </a:r>
            <a:endParaRPr sz="1800">
              <a:solidFill>
                <a:srgbClr val="456F84"/>
              </a:solidFill>
              <a:latin typeface="Quattrocento Sans"/>
              <a:ea typeface="Quattrocento Sans"/>
              <a:cs typeface="Quattrocento Sans"/>
              <a:sym typeface="Quattrocento Sans"/>
            </a:endParaRPr>
          </a:p>
        </p:txBody>
      </p:sp>
      <p:sp>
        <p:nvSpPr>
          <p:cNvPr id="428" name="Google Shape;428;p17"/>
          <p:cNvSpPr txBox="1"/>
          <p:nvPr/>
        </p:nvSpPr>
        <p:spPr>
          <a:xfrm>
            <a:off x="947450" y="7271968"/>
            <a:ext cx="10527900" cy="430800"/>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lang="en-US" sz="2799">
                <a:solidFill>
                  <a:srgbClr val="0F4662"/>
                </a:solidFill>
                <a:latin typeface="Quicksand"/>
                <a:ea typeface="Quicksand"/>
                <a:cs typeface="Quicksand"/>
                <a:sym typeface="Quicksand"/>
              </a:rPr>
              <a:t>I²S Audio Quality</a:t>
            </a:r>
            <a:endParaRPr/>
          </a:p>
        </p:txBody>
      </p:sp>
      <p:sp>
        <p:nvSpPr>
          <p:cNvPr id="429" name="Google Shape;429;p17"/>
          <p:cNvSpPr txBox="1"/>
          <p:nvPr/>
        </p:nvSpPr>
        <p:spPr>
          <a:xfrm>
            <a:off x="1028625" y="7759925"/>
            <a:ext cx="10527900" cy="3416400"/>
          </a:xfrm>
          <a:prstGeom prst="rect">
            <a:avLst/>
          </a:prstGeom>
          <a:noFill/>
          <a:ln>
            <a:noFill/>
          </a:ln>
        </p:spPr>
        <p:txBody>
          <a:bodyPr anchorCtr="0" anchor="t" bIns="0" lIns="0" spcFirstLastPara="1" rIns="0" wrap="square" tIns="0">
            <a:spAutoFit/>
          </a:bodyPr>
          <a:lstStyle/>
          <a:p>
            <a:pPr indent="-381000" lvl="1" marL="914400" marR="0" rtl="0" algn="l">
              <a:lnSpc>
                <a:spcPct val="169958"/>
              </a:lnSpc>
              <a:spcBef>
                <a:spcPts val="0"/>
              </a:spcBef>
              <a:spcAft>
                <a:spcPts val="0"/>
              </a:spcAft>
              <a:buClr>
                <a:srgbClr val="456F84"/>
              </a:buClr>
              <a:buSzPts val="2400"/>
              <a:buFont typeface="Quicksand"/>
              <a:buChar char="•"/>
            </a:pPr>
            <a:r>
              <a:rPr lang="en-US" sz="2400">
                <a:solidFill>
                  <a:srgbClr val="456F84"/>
                </a:solidFill>
                <a:latin typeface="Quicksand"/>
                <a:ea typeface="Quicksand"/>
                <a:cs typeface="Quicksand"/>
                <a:sym typeface="Quicksand"/>
              </a:rPr>
              <a:t>Evaluate clarity of microphone input (INMP441) and speaker output (MAX98357A)</a:t>
            </a:r>
            <a:endParaRPr sz="2400">
              <a:solidFill>
                <a:srgbClr val="456F84"/>
              </a:solidFill>
              <a:latin typeface="Quicksand"/>
              <a:ea typeface="Quicksand"/>
              <a:cs typeface="Quicksand"/>
              <a:sym typeface="Quicksand"/>
            </a:endParaRPr>
          </a:p>
          <a:p>
            <a:pPr indent="-381000" lvl="1" marL="914400" rtl="0" algn="l">
              <a:lnSpc>
                <a:spcPct val="169958"/>
              </a:lnSpc>
              <a:spcBef>
                <a:spcPts val="0"/>
              </a:spcBef>
              <a:spcAft>
                <a:spcPts val="0"/>
              </a:spcAft>
              <a:buClr>
                <a:srgbClr val="456F84"/>
              </a:buClr>
              <a:buSzPts val="2400"/>
              <a:buFont typeface="Quicksand"/>
              <a:buChar char="•"/>
            </a:pPr>
            <a:r>
              <a:rPr lang="en-US" sz="2400">
                <a:solidFill>
                  <a:srgbClr val="456F84"/>
                </a:solidFill>
                <a:latin typeface="Quicksand"/>
                <a:ea typeface="Quicksand"/>
                <a:cs typeface="Quicksand"/>
                <a:sym typeface="Quicksand"/>
              </a:rPr>
              <a:t>Measure signal-to-noise ratio and intelligibility in typical environments</a:t>
            </a:r>
            <a:endParaRPr sz="2400">
              <a:solidFill>
                <a:srgbClr val="456F84"/>
              </a:solidFill>
              <a:latin typeface="Quicksand"/>
              <a:ea typeface="Quicksand"/>
              <a:cs typeface="Quicksand"/>
              <a:sym typeface="Quicksand"/>
            </a:endParaRPr>
          </a:p>
          <a:p>
            <a:pPr indent="0" lvl="0" marL="0" rtl="0" algn="l">
              <a:lnSpc>
                <a:spcPct val="169958"/>
              </a:lnSpc>
              <a:spcBef>
                <a:spcPts val="0"/>
              </a:spcBef>
              <a:spcAft>
                <a:spcPts val="0"/>
              </a:spcAft>
              <a:buNone/>
            </a:pPr>
            <a:r>
              <a:t/>
            </a:r>
            <a:endParaRPr sz="2400">
              <a:solidFill>
                <a:srgbClr val="456F84"/>
              </a:solidFill>
              <a:latin typeface="Quicksand"/>
              <a:ea typeface="Quicksand"/>
              <a:cs typeface="Quicksand"/>
              <a:sym typeface="Quicksand"/>
            </a:endParaRPr>
          </a:p>
          <a:p>
            <a:pPr indent="0" lvl="0" marL="0" marR="0" rtl="0" algn="l">
              <a:lnSpc>
                <a:spcPct val="169958"/>
              </a:lnSpc>
              <a:spcBef>
                <a:spcPts val="0"/>
              </a:spcBef>
              <a:spcAft>
                <a:spcPts val="0"/>
              </a:spcAft>
              <a:buNone/>
            </a:pPr>
            <a:r>
              <a:t/>
            </a:r>
            <a:endParaRPr sz="1800">
              <a:solidFill>
                <a:srgbClr val="456F84"/>
              </a:solidFill>
              <a:latin typeface="Quattrocento Sans"/>
              <a:ea typeface="Quattrocento Sans"/>
              <a:cs typeface="Quattrocento Sans"/>
              <a:sym typeface="Quattrocento Sans"/>
            </a:endParaRPr>
          </a:p>
        </p:txBody>
      </p:sp>
      <p:pic>
        <p:nvPicPr>
          <p:cNvPr id="430" name="Google Shape;430;p17" title="IMG_4189.png"/>
          <p:cNvPicPr preferRelativeResize="0"/>
          <p:nvPr/>
        </p:nvPicPr>
        <p:blipFill rotWithShape="1">
          <a:blip r:embed="rId3">
            <a:alphaModFix/>
          </a:blip>
          <a:srcRect b="26901" l="0" r="0" t="26906"/>
          <a:stretch/>
        </p:blipFill>
        <p:spPr>
          <a:xfrm>
            <a:off x="15536704" y="-8"/>
            <a:ext cx="2751300" cy="2751300"/>
          </a:xfrm>
          <a:prstGeom prst="flowChartProcess">
            <a:avLst/>
          </a:prstGeom>
          <a:noFill/>
          <a:ln>
            <a:noFill/>
          </a:ln>
        </p:spPr>
      </p:pic>
      <p:cxnSp>
        <p:nvCxnSpPr>
          <p:cNvPr id="431" name="Google Shape;431;p17"/>
          <p:cNvCxnSpPr/>
          <p:nvPr/>
        </p:nvCxnSpPr>
        <p:spPr>
          <a:xfrm>
            <a:off x="12279250" y="1026350"/>
            <a:ext cx="2767800" cy="23100"/>
          </a:xfrm>
          <a:prstGeom prst="straightConnector1">
            <a:avLst/>
          </a:prstGeom>
          <a:noFill/>
          <a:ln cap="flat" cmpd="sng" w="76200">
            <a:solidFill>
              <a:srgbClr val="0F4662"/>
            </a:solidFill>
            <a:prstDash val="solid"/>
            <a:round/>
            <a:headEnd len="sm" w="sm" type="none"/>
            <a:tailEnd len="sm" w="sm" type="none"/>
          </a:ln>
        </p:spPr>
      </p:cxn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35" name="Shape 435"/>
        <p:cNvGrpSpPr/>
        <p:nvPr/>
      </p:nvGrpSpPr>
      <p:grpSpPr>
        <a:xfrm>
          <a:off x="0" y="0"/>
          <a:ext cx="0" cy="0"/>
          <a:chOff x="0" y="0"/>
          <a:chExt cx="0" cy="0"/>
        </a:xfrm>
      </p:grpSpPr>
      <p:sp>
        <p:nvSpPr>
          <p:cNvPr id="436" name="Google Shape;436;p18"/>
          <p:cNvSpPr txBox="1"/>
          <p:nvPr/>
        </p:nvSpPr>
        <p:spPr>
          <a:xfrm>
            <a:off x="1011675" y="548684"/>
            <a:ext cx="11537400" cy="984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399">
                <a:solidFill>
                  <a:srgbClr val="0F4662"/>
                </a:solidFill>
                <a:latin typeface="Cormorant Garamond"/>
                <a:ea typeface="Cormorant Garamond"/>
                <a:cs typeface="Cormorant Garamond"/>
                <a:sym typeface="Cormorant Garamond"/>
              </a:rPr>
              <a:t>Problems and Solutions</a:t>
            </a:r>
            <a:endParaRPr/>
          </a:p>
        </p:txBody>
      </p:sp>
      <p:sp>
        <p:nvSpPr>
          <p:cNvPr id="437" name="Google Shape;437;p18"/>
          <p:cNvSpPr txBox="1"/>
          <p:nvPr/>
        </p:nvSpPr>
        <p:spPr>
          <a:xfrm>
            <a:off x="1011683" y="1832875"/>
            <a:ext cx="10917300" cy="9242400"/>
          </a:xfrm>
          <a:prstGeom prst="rect">
            <a:avLst/>
          </a:prstGeom>
          <a:noFill/>
          <a:ln>
            <a:noFill/>
          </a:ln>
        </p:spPr>
        <p:txBody>
          <a:bodyPr anchorCtr="0" anchor="t" bIns="0" lIns="0" spcFirstLastPara="1" rIns="0" wrap="square" tIns="0">
            <a:spAutoFit/>
          </a:bodyPr>
          <a:lstStyle/>
          <a:p>
            <a:pPr indent="-393700" lvl="0" marL="4572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ESP 32 RAM Overload from TTS/STT Streams</a:t>
            </a:r>
            <a:endParaRPr sz="2600">
              <a:solidFill>
                <a:srgbClr val="0F4662"/>
              </a:solidFill>
              <a:latin typeface="Quicksand"/>
              <a:ea typeface="Quicksand"/>
              <a:cs typeface="Quicksand"/>
              <a:sym typeface="Quicksand"/>
            </a:endParaRPr>
          </a:p>
          <a:p>
            <a:pPr indent="-393700" lvl="1" marL="9144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Google’s STT and TTS APIs require large in-memory buffers for PCM decoding and JSON parsing, quickly exhausting the ESP32’s ~520 KB of usable RAM.</a:t>
            </a:r>
            <a:endParaRPr sz="2600">
              <a:solidFill>
                <a:srgbClr val="0F4662"/>
              </a:solidFill>
              <a:latin typeface="Quicksand"/>
              <a:ea typeface="Quicksand"/>
              <a:cs typeface="Quicksand"/>
              <a:sym typeface="Quicksand"/>
            </a:endParaRPr>
          </a:p>
          <a:p>
            <a:pPr indent="-393700" lvl="1" marL="91440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Resulted in heap fragmentation, buffer overflows, and frequent crashes</a:t>
            </a:r>
            <a:endParaRPr sz="2600">
              <a:solidFill>
                <a:srgbClr val="0F4662"/>
              </a:solidFill>
              <a:latin typeface="Quicksand"/>
              <a:ea typeface="Quicksand"/>
              <a:cs typeface="Quicksand"/>
              <a:sym typeface="Quicksand"/>
            </a:endParaRPr>
          </a:p>
          <a:p>
            <a:pPr indent="-393700" lvl="0" marL="45720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Unstable 3.7 V → 3.3 V Regulation</a:t>
            </a:r>
            <a:endParaRPr sz="2600">
              <a:solidFill>
                <a:srgbClr val="0F4662"/>
              </a:solidFill>
              <a:latin typeface="Quicksand"/>
              <a:ea typeface="Quicksand"/>
              <a:cs typeface="Quicksand"/>
              <a:sym typeface="Quicksand"/>
            </a:endParaRPr>
          </a:p>
          <a:p>
            <a:pPr indent="-393700" lvl="1" marL="91440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LDO regulators could not maintain 3.3 V under Wi-Fi + audio peaks (≈500 mA), leading to thermal shutdown or dropout.</a:t>
            </a:r>
            <a:endParaRPr sz="2600">
              <a:solidFill>
                <a:srgbClr val="0F4662"/>
              </a:solidFill>
              <a:latin typeface="Quicksand"/>
              <a:ea typeface="Quicksand"/>
              <a:cs typeface="Quicksand"/>
              <a:sym typeface="Quicksand"/>
            </a:endParaRPr>
          </a:p>
          <a:p>
            <a:pPr indent="-393700" lvl="1" marL="91440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Switching regulators introduced excessive noise or drew high quiescent current, causing ESP32 brown-outs and peripheral failures.</a:t>
            </a:r>
            <a:endParaRPr sz="2600">
              <a:solidFill>
                <a:srgbClr val="0F4662"/>
              </a:solidFill>
              <a:latin typeface="Quicksand"/>
              <a:ea typeface="Quicksand"/>
              <a:cs typeface="Quicksand"/>
              <a:sym typeface="Quicksand"/>
            </a:endParaRPr>
          </a:p>
          <a:p>
            <a:pPr indent="0" lvl="0" marL="0" marR="0" rtl="0" algn="l">
              <a:lnSpc>
                <a:spcPct val="169958"/>
              </a:lnSpc>
              <a:spcBef>
                <a:spcPts val="0"/>
              </a:spcBef>
              <a:spcAft>
                <a:spcPts val="0"/>
              </a:spcAft>
              <a:buNone/>
            </a:pPr>
            <a:r>
              <a:t/>
            </a:r>
            <a:endParaRPr sz="2600">
              <a:solidFill>
                <a:srgbClr val="0F4662"/>
              </a:solidFill>
              <a:latin typeface="Quicksand"/>
              <a:ea typeface="Quicksand"/>
              <a:cs typeface="Quicksand"/>
              <a:sym typeface="Quicksand"/>
            </a:endParaRPr>
          </a:p>
          <a:p>
            <a:pPr indent="0" lvl="0" marL="0" marR="0" rtl="0" algn="l">
              <a:lnSpc>
                <a:spcPct val="169958"/>
              </a:lnSpc>
              <a:spcBef>
                <a:spcPts val="0"/>
              </a:spcBef>
              <a:spcAft>
                <a:spcPts val="0"/>
              </a:spcAft>
              <a:buNone/>
            </a:pPr>
            <a:r>
              <a:t/>
            </a:r>
            <a:endParaRPr sz="2600">
              <a:solidFill>
                <a:srgbClr val="0F4662"/>
              </a:solidFill>
              <a:latin typeface="Quicksand"/>
              <a:ea typeface="Quicksand"/>
              <a:cs typeface="Quicksand"/>
              <a:sym typeface="Quicksand"/>
            </a:endParaRPr>
          </a:p>
        </p:txBody>
      </p:sp>
      <p:sp>
        <p:nvSpPr>
          <p:cNvPr id="438" name="Google Shape;438;p18"/>
          <p:cNvSpPr txBox="1"/>
          <p:nvPr/>
        </p:nvSpPr>
        <p:spPr>
          <a:xfrm>
            <a:off x="12909750" y="416650"/>
            <a:ext cx="2728800" cy="98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solidFill>
                <a:schemeClr val="dk2"/>
              </a:solidFill>
            </a:endParaRPr>
          </a:p>
        </p:txBody>
      </p:sp>
      <p:sp>
        <p:nvSpPr>
          <p:cNvPr id="439" name="Google Shape;439;p18"/>
          <p:cNvSpPr txBox="1"/>
          <p:nvPr/>
        </p:nvSpPr>
        <p:spPr>
          <a:xfrm>
            <a:off x="12201400" y="-25"/>
            <a:ext cx="6086700" cy="10287000"/>
          </a:xfrm>
          <a:prstGeom prst="rect">
            <a:avLst/>
          </a:prstGeom>
          <a:solidFill>
            <a:srgbClr val="DBE5EA"/>
          </a:solidFill>
          <a:ln>
            <a:noFill/>
          </a:ln>
        </p:spPr>
        <p:txBody>
          <a:bodyPr anchorCtr="0" anchor="ctr" bIns="50800" lIns="50800" spcFirstLastPara="1" rIns="50800" wrap="square" tIns="50800">
            <a:noAutofit/>
          </a:bodyPr>
          <a:lstStyle/>
          <a:p>
            <a:pPr indent="0" lvl="0" marL="0" marR="0" rtl="0" algn="ctr">
              <a:lnSpc>
                <a:spcPct val="226611"/>
              </a:lnSpc>
              <a:spcBef>
                <a:spcPts val="0"/>
              </a:spcBef>
              <a:spcAft>
                <a:spcPts val="0"/>
              </a:spcAft>
              <a:buNone/>
            </a:pPr>
            <a:r>
              <a:t/>
            </a:r>
            <a:endParaRPr sz="1800">
              <a:solidFill>
                <a:schemeClr val="dk1"/>
              </a:solidFill>
              <a:latin typeface="Calibri"/>
              <a:ea typeface="Calibri"/>
              <a:cs typeface="Calibri"/>
              <a:sym typeface="Calibri"/>
            </a:endParaRPr>
          </a:p>
        </p:txBody>
      </p:sp>
      <p:pic>
        <p:nvPicPr>
          <p:cNvPr id="440" name="Google Shape;440;p18" title="IMG_4189.png"/>
          <p:cNvPicPr preferRelativeResize="0"/>
          <p:nvPr/>
        </p:nvPicPr>
        <p:blipFill rotWithShape="1">
          <a:blip r:embed="rId3">
            <a:alphaModFix/>
          </a:blip>
          <a:srcRect b="26901" l="0" r="0" t="26906"/>
          <a:stretch/>
        </p:blipFill>
        <p:spPr>
          <a:xfrm>
            <a:off x="15536704" y="-8"/>
            <a:ext cx="2751300" cy="2751300"/>
          </a:xfrm>
          <a:prstGeom prst="flowChartProcess">
            <a:avLst/>
          </a:prstGeom>
          <a:noFill/>
          <a:ln>
            <a:noFill/>
          </a:ln>
        </p:spPr>
      </p:pic>
      <p:cxnSp>
        <p:nvCxnSpPr>
          <p:cNvPr id="441" name="Google Shape;441;p18"/>
          <p:cNvCxnSpPr/>
          <p:nvPr/>
        </p:nvCxnSpPr>
        <p:spPr>
          <a:xfrm>
            <a:off x="12747800" y="1025375"/>
            <a:ext cx="2181000" cy="31500"/>
          </a:xfrm>
          <a:prstGeom prst="straightConnector1">
            <a:avLst/>
          </a:prstGeom>
          <a:noFill/>
          <a:ln cap="flat" cmpd="sng" w="76200">
            <a:solidFill>
              <a:srgbClr val="0F4662"/>
            </a:solidFill>
            <a:prstDash val="solid"/>
            <a:round/>
            <a:headEnd len="sm" w="sm" type="none"/>
            <a:tailEnd len="sm" w="sm" type="none"/>
          </a:ln>
        </p:spPr>
      </p:cxn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45" name="Shape 445"/>
        <p:cNvGrpSpPr/>
        <p:nvPr/>
      </p:nvGrpSpPr>
      <p:grpSpPr>
        <a:xfrm>
          <a:off x="0" y="0"/>
          <a:ext cx="0" cy="0"/>
          <a:chOff x="0" y="0"/>
          <a:chExt cx="0" cy="0"/>
        </a:xfrm>
      </p:grpSpPr>
      <p:sp>
        <p:nvSpPr>
          <p:cNvPr id="446" name="Google Shape;446;g35fbfd681e3_2_51"/>
          <p:cNvSpPr txBox="1"/>
          <p:nvPr/>
        </p:nvSpPr>
        <p:spPr>
          <a:xfrm>
            <a:off x="1011675" y="548684"/>
            <a:ext cx="11537400" cy="984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399">
                <a:solidFill>
                  <a:srgbClr val="0F4662"/>
                </a:solidFill>
                <a:latin typeface="Cormorant Garamond"/>
                <a:ea typeface="Cormorant Garamond"/>
                <a:cs typeface="Cormorant Garamond"/>
                <a:sym typeface="Cormorant Garamond"/>
              </a:rPr>
              <a:t>Success</a:t>
            </a:r>
            <a:endParaRPr/>
          </a:p>
        </p:txBody>
      </p:sp>
      <p:sp>
        <p:nvSpPr>
          <p:cNvPr id="447" name="Google Shape;447;g35fbfd681e3_2_51"/>
          <p:cNvSpPr txBox="1"/>
          <p:nvPr/>
        </p:nvSpPr>
        <p:spPr>
          <a:xfrm>
            <a:off x="1011683" y="2300150"/>
            <a:ext cx="10917300" cy="7882200"/>
          </a:xfrm>
          <a:prstGeom prst="rect">
            <a:avLst/>
          </a:prstGeom>
          <a:noFill/>
          <a:ln>
            <a:noFill/>
          </a:ln>
        </p:spPr>
        <p:txBody>
          <a:bodyPr anchorCtr="0" anchor="t" bIns="0" lIns="0" spcFirstLastPara="1" rIns="0" wrap="square" tIns="0">
            <a:spAutoFit/>
          </a:bodyPr>
          <a:lstStyle/>
          <a:p>
            <a:pPr indent="-393700" lvl="0" marL="4572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Successfully implemented </a:t>
            </a:r>
            <a:r>
              <a:rPr lang="en-US" sz="2600">
                <a:solidFill>
                  <a:srgbClr val="0F4662"/>
                </a:solidFill>
                <a:latin typeface="Quicksand"/>
                <a:ea typeface="Quicksand"/>
                <a:cs typeface="Quicksand"/>
                <a:sym typeface="Quicksand"/>
              </a:rPr>
              <a:t>end to end API pipeline on ESP 32 from audio input to spoken navigation </a:t>
            </a:r>
            <a:endParaRPr sz="2600">
              <a:solidFill>
                <a:srgbClr val="0F4662"/>
              </a:solidFill>
              <a:latin typeface="Quicksand"/>
              <a:ea typeface="Quicksand"/>
              <a:cs typeface="Quicksand"/>
              <a:sym typeface="Quicksand"/>
            </a:endParaRPr>
          </a:p>
          <a:p>
            <a:pPr indent="-393700" lvl="1" marL="9144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Integrated Speech to text from Google Cloud API, and retrieved step by step walking routes, converted these instructions to Speech again utilizing Deepgram’s TTS API</a:t>
            </a:r>
            <a:endParaRPr sz="2600">
              <a:solidFill>
                <a:srgbClr val="0F4662"/>
              </a:solidFill>
              <a:latin typeface="Quicksand"/>
              <a:ea typeface="Quicksand"/>
              <a:cs typeface="Quicksand"/>
              <a:sym typeface="Quicksand"/>
            </a:endParaRPr>
          </a:p>
          <a:p>
            <a:pPr indent="-393700" lvl="0" marL="45720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Configured 12S interface to </a:t>
            </a:r>
            <a:r>
              <a:rPr lang="en-US" sz="2600">
                <a:solidFill>
                  <a:srgbClr val="0F4662"/>
                </a:solidFill>
                <a:latin typeface="Quicksand"/>
                <a:ea typeface="Quicksand"/>
                <a:cs typeface="Quicksand"/>
                <a:sym typeface="Quicksand"/>
              </a:rPr>
              <a:t>capture</a:t>
            </a:r>
            <a:r>
              <a:rPr lang="en-US" sz="2600">
                <a:solidFill>
                  <a:srgbClr val="0F4662"/>
                </a:solidFill>
                <a:latin typeface="Quicksand"/>
                <a:ea typeface="Quicksand"/>
                <a:cs typeface="Quicksand"/>
                <a:sym typeface="Quicksand"/>
              </a:rPr>
              <a:t> audio from our INMP4441 Mems mic and output raw PCM to MAX98357A A </a:t>
            </a:r>
            <a:r>
              <a:rPr lang="en-US" sz="2600">
                <a:solidFill>
                  <a:srgbClr val="0F4662"/>
                </a:solidFill>
                <a:latin typeface="Quicksand"/>
                <a:ea typeface="Quicksand"/>
                <a:cs typeface="Quicksand"/>
                <a:sym typeface="Quicksand"/>
              </a:rPr>
              <a:t>amplifier</a:t>
            </a:r>
            <a:r>
              <a:rPr lang="en-US" sz="2600">
                <a:solidFill>
                  <a:srgbClr val="0F4662"/>
                </a:solidFill>
                <a:latin typeface="Quicksand"/>
                <a:ea typeface="Quicksand"/>
                <a:cs typeface="Quicksand"/>
                <a:sym typeface="Quicksand"/>
              </a:rPr>
              <a:t> and speakers, enabling audio input to output functionality </a:t>
            </a:r>
            <a:endParaRPr sz="2600">
              <a:solidFill>
                <a:srgbClr val="0F4662"/>
              </a:solidFill>
              <a:latin typeface="Quicksand"/>
              <a:ea typeface="Quicksand"/>
              <a:cs typeface="Quicksand"/>
              <a:sym typeface="Quicksand"/>
            </a:endParaRPr>
          </a:p>
          <a:p>
            <a:pPr indent="-393700" lvl="0" marL="45720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GPS module prototype was successful </a:t>
            </a:r>
            <a:endParaRPr sz="2600">
              <a:solidFill>
                <a:srgbClr val="0F4662"/>
              </a:solidFill>
              <a:latin typeface="Quicksand"/>
              <a:ea typeface="Quicksand"/>
              <a:cs typeface="Quicksand"/>
              <a:sym typeface="Quicksand"/>
            </a:endParaRPr>
          </a:p>
          <a:p>
            <a:pPr indent="0" lvl="0" marL="914400" rtl="0" algn="l">
              <a:lnSpc>
                <a:spcPct val="169958"/>
              </a:lnSpc>
              <a:spcBef>
                <a:spcPts val="0"/>
              </a:spcBef>
              <a:spcAft>
                <a:spcPts val="0"/>
              </a:spcAft>
              <a:buNone/>
            </a:pPr>
            <a:r>
              <a:t/>
            </a:r>
            <a:endParaRPr sz="2600">
              <a:solidFill>
                <a:srgbClr val="0F4662"/>
              </a:solidFill>
              <a:latin typeface="Quicksand"/>
              <a:ea typeface="Quicksand"/>
              <a:cs typeface="Quicksand"/>
              <a:sym typeface="Quicksand"/>
            </a:endParaRPr>
          </a:p>
          <a:p>
            <a:pPr indent="0" lvl="0" marL="0" marR="0" rtl="0" algn="l">
              <a:lnSpc>
                <a:spcPct val="169958"/>
              </a:lnSpc>
              <a:spcBef>
                <a:spcPts val="0"/>
              </a:spcBef>
              <a:spcAft>
                <a:spcPts val="0"/>
              </a:spcAft>
              <a:buNone/>
            </a:pPr>
            <a:r>
              <a:t/>
            </a:r>
            <a:endParaRPr sz="2600">
              <a:solidFill>
                <a:srgbClr val="0F4662"/>
              </a:solidFill>
              <a:latin typeface="Quicksand"/>
              <a:ea typeface="Quicksand"/>
              <a:cs typeface="Quicksand"/>
              <a:sym typeface="Quicksand"/>
            </a:endParaRPr>
          </a:p>
          <a:p>
            <a:pPr indent="0" lvl="0" marL="0" marR="0" rtl="0" algn="l">
              <a:lnSpc>
                <a:spcPct val="169958"/>
              </a:lnSpc>
              <a:spcBef>
                <a:spcPts val="0"/>
              </a:spcBef>
              <a:spcAft>
                <a:spcPts val="0"/>
              </a:spcAft>
              <a:buNone/>
            </a:pPr>
            <a:r>
              <a:t/>
            </a:r>
            <a:endParaRPr sz="2600">
              <a:solidFill>
                <a:srgbClr val="0F4662"/>
              </a:solidFill>
              <a:latin typeface="Quicksand"/>
              <a:ea typeface="Quicksand"/>
              <a:cs typeface="Quicksand"/>
              <a:sym typeface="Quicksand"/>
            </a:endParaRPr>
          </a:p>
        </p:txBody>
      </p:sp>
      <p:sp>
        <p:nvSpPr>
          <p:cNvPr id="448" name="Google Shape;448;g35fbfd681e3_2_51"/>
          <p:cNvSpPr txBox="1"/>
          <p:nvPr/>
        </p:nvSpPr>
        <p:spPr>
          <a:xfrm>
            <a:off x="12909750" y="416650"/>
            <a:ext cx="2728800" cy="98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solidFill>
                <a:schemeClr val="dk2"/>
              </a:solidFill>
            </a:endParaRPr>
          </a:p>
        </p:txBody>
      </p:sp>
      <p:sp>
        <p:nvSpPr>
          <p:cNvPr id="449" name="Google Shape;449;g35fbfd681e3_2_51"/>
          <p:cNvSpPr txBox="1"/>
          <p:nvPr/>
        </p:nvSpPr>
        <p:spPr>
          <a:xfrm>
            <a:off x="12224450" y="-25"/>
            <a:ext cx="6063600" cy="10287000"/>
          </a:xfrm>
          <a:prstGeom prst="rect">
            <a:avLst/>
          </a:prstGeom>
          <a:solidFill>
            <a:srgbClr val="DBE5EA"/>
          </a:solidFill>
          <a:ln>
            <a:noFill/>
          </a:ln>
        </p:spPr>
        <p:txBody>
          <a:bodyPr anchorCtr="0" anchor="ctr" bIns="50800" lIns="50800" spcFirstLastPara="1" rIns="50800" wrap="square" tIns="50800">
            <a:noAutofit/>
          </a:bodyPr>
          <a:lstStyle/>
          <a:p>
            <a:pPr indent="0" lvl="0" marL="0" marR="0" rtl="0" algn="ctr">
              <a:lnSpc>
                <a:spcPct val="226611"/>
              </a:lnSpc>
              <a:spcBef>
                <a:spcPts val="0"/>
              </a:spcBef>
              <a:spcAft>
                <a:spcPts val="0"/>
              </a:spcAft>
              <a:buNone/>
            </a:pPr>
            <a:r>
              <a:t/>
            </a:r>
            <a:endParaRPr sz="1800">
              <a:solidFill>
                <a:schemeClr val="dk1"/>
              </a:solidFill>
              <a:latin typeface="Calibri"/>
              <a:ea typeface="Calibri"/>
              <a:cs typeface="Calibri"/>
              <a:sym typeface="Calibri"/>
            </a:endParaRPr>
          </a:p>
        </p:txBody>
      </p:sp>
      <p:pic>
        <p:nvPicPr>
          <p:cNvPr id="450" name="Google Shape;450;g35fbfd681e3_2_51" title="IMG_4189.png"/>
          <p:cNvPicPr preferRelativeResize="0"/>
          <p:nvPr/>
        </p:nvPicPr>
        <p:blipFill rotWithShape="1">
          <a:blip r:embed="rId3">
            <a:alphaModFix/>
          </a:blip>
          <a:srcRect b="26901" l="0" r="0" t="26906"/>
          <a:stretch/>
        </p:blipFill>
        <p:spPr>
          <a:xfrm>
            <a:off x="15536654" y="-33"/>
            <a:ext cx="2751300" cy="2751300"/>
          </a:xfrm>
          <a:prstGeom prst="flowChartProcess">
            <a:avLst/>
          </a:prstGeom>
          <a:noFill/>
          <a:ln>
            <a:noFill/>
          </a:ln>
        </p:spPr>
      </p:pic>
      <p:cxnSp>
        <p:nvCxnSpPr>
          <p:cNvPr id="451" name="Google Shape;451;g35fbfd681e3_2_51"/>
          <p:cNvCxnSpPr/>
          <p:nvPr/>
        </p:nvCxnSpPr>
        <p:spPr>
          <a:xfrm>
            <a:off x="12828500" y="1029725"/>
            <a:ext cx="2301900" cy="0"/>
          </a:xfrm>
          <a:prstGeom prst="straightConnector1">
            <a:avLst/>
          </a:prstGeom>
          <a:noFill/>
          <a:ln cap="flat" cmpd="sng" w="76200">
            <a:solidFill>
              <a:srgbClr val="0F4662"/>
            </a:solidFill>
            <a:prstDash val="solid"/>
            <a:round/>
            <a:headEnd len="sm" w="sm" type="none"/>
            <a:tailEnd len="sm" w="sm" type="none"/>
          </a:ln>
        </p:spPr>
      </p:cxn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55" name="Shape 455"/>
        <p:cNvGrpSpPr/>
        <p:nvPr/>
      </p:nvGrpSpPr>
      <p:grpSpPr>
        <a:xfrm>
          <a:off x="0" y="0"/>
          <a:ext cx="0" cy="0"/>
          <a:chOff x="0" y="0"/>
          <a:chExt cx="0" cy="0"/>
        </a:xfrm>
      </p:grpSpPr>
      <p:sp>
        <p:nvSpPr>
          <p:cNvPr id="456" name="Google Shape;456;p20"/>
          <p:cNvSpPr txBox="1"/>
          <p:nvPr/>
        </p:nvSpPr>
        <p:spPr>
          <a:xfrm>
            <a:off x="1028700" y="599709"/>
            <a:ext cx="10326591" cy="98475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399">
                <a:solidFill>
                  <a:srgbClr val="0F4662"/>
                </a:solidFill>
                <a:latin typeface="Cormorant Garamond"/>
                <a:ea typeface="Cormorant Garamond"/>
                <a:cs typeface="Cormorant Garamond"/>
                <a:sym typeface="Cormorant Garamond"/>
              </a:rPr>
              <a:t>Plan for completion</a:t>
            </a:r>
            <a:endParaRPr/>
          </a:p>
        </p:txBody>
      </p:sp>
      <p:sp>
        <p:nvSpPr>
          <p:cNvPr id="457" name="Google Shape;457;p20"/>
          <p:cNvSpPr txBox="1"/>
          <p:nvPr/>
        </p:nvSpPr>
        <p:spPr>
          <a:xfrm>
            <a:off x="1028700" y="2271900"/>
            <a:ext cx="11610900" cy="5743200"/>
          </a:xfrm>
          <a:prstGeom prst="rect">
            <a:avLst/>
          </a:prstGeom>
          <a:noFill/>
          <a:ln>
            <a:noFill/>
          </a:ln>
        </p:spPr>
        <p:txBody>
          <a:bodyPr anchorCtr="0" anchor="t" bIns="91425" lIns="91425" spcFirstLastPara="1" rIns="91425" wrap="square" tIns="91425">
            <a:spAutoFit/>
          </a:bodyPr>
          <a:lstStyle/>
          <a:p>
            <a:pPr indent="-406400" lvl="0" marL="457200" rtl="0" algn="l">
              <a:lnSpc>
                <a:spcPct val="169958"/>
              </a:lnSpc>
              <a:spcBef>
                <a:spcPts val="0"/>
              </a:spcBef>
              <a:spcAft>
                <a:spcPts val="0"/>
              </a:spcAft>
              <a:buClr>
                <a:srgbClr val="0F4662"/>
              </a:buClr>
              <a:buSzPts val="2800"/>
              <a:buFont typeface="Quicksand"/>
              <a:buChar char="●"/>
            </a:pPr>
            <a:r>
              <a:rPr lang="en-US" sz="2800">
                <a:solidFill>
                  <a:srgbClr val="0F4662"/>
                </a:solidFill>
                <a:latin typeface="Quicksand"/>
                <a:ea typeface="Quicksand"/>
                <a:cs typeface="Quicksand"/>
                <a:sym typeface="Quicksand"/>
              </a:rPr>
              <a:t>Finalize and 3d print the sensor and Component housing </a:t>
            </a:r>
            <a:endParaRPr sz="2800">
              <a:solidFill>
                <a:srgbClr val="0F4662"/>
              </a:solidFill>
              <a:latin typeface="Quicksand"/>
              <a:ea typeface="Quicksand"/>
              <a:cs typeface="Quicksand"/>
              <a:sym typeface="Quicksand"/>
            </a:endParaRPr>
          </a:p>
          <a:p>
            <a:pPr indent="-406400" lvl="0" marL="457200" rtl="0" algn="l">
              <a:lnSpc>
                <a:spcPct val="169958"/>
              </a:lnSpc>
              <a:spcBef>
                <a:spcPts val="0"/>
              </a:spcBef>
              <a:spcAft>
                <a:spcPts val="0"/>
              </a:spcAft>
              <a:buClr>
                <a:srgbClr val="0F4662"/>
              </a:buClr>
              <a:buSzPts val="2800"/>
              <a:buFont typeface="Quicksand"/>
              <a:buChar char="●"/>
            </a:pPr>
            <a:r>
              <a:rPr lang="en-US" sz="2800">
                <a:solidFill>
                  <a:srgbClr val="0F4662"/>
                </a:solidFill>
                <a:latin typeface="Quicksand"/>
                <a:ea typeface="Quicksand"/>
                <a:cs typeface="Quicksand"/>
                <a:sym typeface="Quicksand"/>
              </a:rPr>
              <a:t>Construct and fully test all PCB’s </a:t>
            </a:r>
            <a:endParaRPr sz="2800">
              <a:solidFill>
                <a:srgbClr val="0F4662"/>
              </a:solidFill>
              <a:latin typeface="Quicksand"/>
              <a:ea typeface="Quicksand"/>
              <a:cs typeface="Quicksand"/>
              <a:sym typeface="Quicksand"/>
            </a:endParaRPr>
          </a:p>
          <a:p>
            <a:pPr indent="-406400" lvl="0" marL="457200" rtl="0" algn="l">
              <a:lnSpc>
                <a:spcPct val="169958"/>
              </a:lnSpc>
              <a:spcBef>
                <a:spcPts val="0"/>
              </a:spcBef>
              <a:spcAft>
                <a:spcPts val="0"/>
              </a:spcAft>
              <a:buClr>
                <a:srgbClr val="0F4662"/>
              </a:buClr>
              <a:buSzPts val="2800"/>
              <a:buFont typeface="Quicksand"/>
              <a:buChar char="●"/>
            </a:pPr>
            <a:r>
              <a:rPr lang="en-US" sz="2800">
                <a:solidFill>
                  <a:srgbClr val="0F4662"/>
                </a:solidFill>
                <a:latin typeface="Quicksand"/>
                <a:ea typeface="Quicksand"/>
                <a:cs typeface="Quicksand"/>
                <a:sym typeface="Quicksand"/>
              </a:rPr>
              <a:t>Incorporate</a:t>
            </a:r>
            <a:r>
              <a:rPr lang="en-US" sz="2800">
                <a:solidFill>
                  <a:srgbClr val="0F4662"/>
                </a:solidFill>
                <a:latin typeface="Quicksand"/>
                <a:ea typeface="Quicksand"/>
                <a:cs typeface="Quicksand"/>
                <a:sym typeface="Quicksand"/>
              </a:rPr>
              <a:t> Sensors and other Peripherals to the MCU PCB</a:t>
            </a:r>
            <a:endParaRPr sz="2800">
              <a:solidFill>
                <a:srgbClr val="0F4662"/>
              </a:solidFill>
              <a:latin typeface="Quicksand"/>
              <a:ea typeface="Quicksand"/>
              <a:cs typeface="Quicksand"/>
              <a:sym typeface="Quicksand"/>
            </a:endParaRPr>
          </a:p>
          <a:p>
            <a:pPr indent="-406400" lvl="0" marL="457200" rtl="0" algn="l">
              <a:lnSpc>
                <a:spcPct val="169958"/>
              </a:lnSpc>
              <a:spcBef>
                <a:spcPts val="0"/>
              </a:spcBef>
              <a:spcAft>
                <a:spcPts val="0"/>
              </a:spcAft>
              <a:buClr>
                <a:srgbClr val="0F4662"/>
              </a:buClr>
              <a:buSzPts val="2800"/>
              <a:buFont typeface="Quicksand"/>
              <a:buChar char="●"/>
            </a:pPr>
            <a:r>
              <a:rPr lang="en-US" sz="2800">
                <a:solidFill>
                  <a:srgbClr val="0F4662"/>
                </a:solidFill>
                <a:latin typeface="Quicksand"/>
                <a:ea typeface="Quicksand"/>
                <a:cs typeface="Quicksand"/>
                <a:sym typeface="Quicksand"/>
              </a:rPr>
              <a:t>Testing and verify that voice commands picked up by the INMP4441 mic trigger navigation routines and produce audio prompts via the MAX98357A amp and speakers</a:t>
            </a:r>
            <a:endParaRPr sz="2800">
              <a:solidFill>
                <a:srgbClr val="0F4662"/>
              </a:solidFill>
              <a:latin typeface="Quicksand"/>
              <a:ea typeface="Quicksand"/>
              <a:cs typeface="Quicksand"/>
              <a:sym typeface="Quicksand"/>
            </a:endParaRPr>
          </a:p>
          <a:p>
            <a:pPr indent="-406400" lvl="0" marL="457200" rtl="0" algn="l">
              <a:lnSpc>
                <a:spcPct val="169958"/>
              </a:lnSpc>
              <a:spcBef>
                <a:spcPts val="0"/>
              </a:spcBef>
              <a:spcAft>
                <a:spcPts val="0"/>
              </a:spcAft>
              <a:buClr>
                <a:srgbClr val="0F4662"/>
              </a:buClr>
              <a:buSzPts val="2800"/>
              <a:buFont typeface="Quicksand"/>
              <a:buChar char="●"/>
            </a:pPr>
            <a:r>
              <a:rPr lang="en-US" sz="2800">
                <a:solidFill>
                  <a:srgbClr val="0F4662"/>
                </a:solidFill>
                <a:latin typeface="Quicksand"/>
                <a:ea typeface="Quicksand"/>
                <a:cs typeface="Quicksand"/>
                <a:sym typeface="Quicksand"/>
              </a:rPr>
              <a:t>Implement the GPS module PCB to send real coordinates to the navigation system</a:t>
            </a:r>
            <a:endParaRPr sz="2800">
              <a:solidFill>
                <a:srgbClr val="0F4662"/>
              </a:solidFill>
              <a:latin typeface="Quicksand"/>
              <a:ea typeface="Quicksand"/>
              <a:cs typeface="Quicksand"/>
              <a:sym typeface="Quicksand"/>
            </a:endParaRPr>
          </a:p>
        </p:txBody>
      </p:sp>
      <p:sp>
        <p:nvSpPr>
          <p:cNvPr id="458" name="Google Shape;458;p20"/>
          <p:cNvSpPr txBox="1"/>
          <p:nvPr/>
        </p:nvSpPr>
        <p:spPr>
          <a:xfrm>
            <a:off x="12909750" y="416650"/>
            <a:ext cx="2728800" cy="98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solidFill>
                <a:schemeClr val="dk2"/>
              </a:solidFill>
            </a:endParaRPr>
          </a:p>
        </p:txBody>
      </p:sp>
      <p:sp>
        <p:nvSpPr>
          <p:cNvPr id="459" name="Google Shape;459;p20"/>
          <p:cNvSpPr txBox="1"/>
          <p:nvPr/>
        </p:nvSpPr>
        <p:spPr>
          <a:xfrm>
            <a:off x="12639600" y="-25"/>
            <a:ext cx="5648400" cy="10287000"/>
          </a:xfrm>
          <a:prstGeom prst="rect">
            <a:avLst/>
          </a:prstGeom>
          <a:solidFill>
            <a:srgbClr val="DBE5EA"/>
          </a:solidFill>
          <a:ln>
            <a:noFill/>
          </a:ln>
        </p:spPr>
        <p:txBody>
          <a:bodyPr anchorCtr="0" anchor="ctr" bIns="50800" lIns="50800" spcFirstLastPara="1" rIns="50800" wrap="square" tIns="50800">
            <a:noAutofit/>
          </a:bodyPr>
          <a:lstStyle/>
          <a:p>
            <a:pPr indent="0" lvl="0" marL="0" marR="0" rtl="0" algn="ctr">
              <a:lnSpc>
                <a:spcPct val="226611"/>
              </a:lnSpc>
              <a:spcBef>
                <a:spcPts val="0"/>
              </a:spcBef>
              <a:spcAft>
                <a:spcPts val="0"/>
              </a:spcAft>
              <a:buNone/>
            </a:pPr>
            <a:r>
              <a:t/>
            </a:r>
            <a:endParaRPr sz="1800">
              <a:solidFill>
                <a:schemeClr val="dk1"/>
              </a:solidFill>
              <a:latin typeface="Calibri"/>
              <a:ea typeface="Calibri"/>
              <a:cs typeface="Calibri"/>
              <a:sym typeface="Calibri"/>
            </a:endParaRPr>
          </a:p>
        </p:txBody>
      </p:sp>
      <p:pic>
        <p:nvPicPr>
          <p:cNvPr id="460" name="Google Shape;460;p20" title="IMG_4189.png"/>
          <p:cNvPicPr preferRelativeResize="0"/>
          <p:nvPr/>
        </p:nvPicPr>
        <p:blipFill rotWithShape="1">
          <a:blip r:embed="rId3">
            <a:alphaModFix/>
          </a:blip>
          <a:srcRect b="26901" l="0" r="0" t="26906"/>
          <a:stretch/>
        </p:blipFill>
        <p:spPr>
          <a:xfrm>
            <a:off x="15536654" y="-8"/>
            <a:ext cx="2751300" cy="2751300"/>
          </a:xfrm>
          <a:prstGeom prst="flowChartProcess">
            <a:avLst/>
          </a:prstGeom>
          <a:noFill/>
          <a:ln>
            <a:noFill/>
          </a:ln>
        </p:spPr>
      </p:pic>
      <p:cxnSp>
        <p:nvCxnSpPr>
          <p:cNvPr id="461" name="Google Shape;461;p20"/>
          <p:cNvCxnSpPr/>
          <p:nvPr/>
        </p:nvCxnSpPr>
        <p:spPr>
          <a:xfrm>
            <a:off x="13131050" y="1080800"/>
            <a:ext cx="1881600" cy="0"/>
          </a:xfrm>
          <a:prstGeom prst="straightConnector1">
            <a:avLst/>
          </a:prstGeom>
          <a:noFill/>
          <a:ln cap="flat" cmpd="sng" w="76200">
            <a:solidFill>
              <a:srgbClr val="0F4662"/>
            </a:solidFill>
            <a:prstDash val="solid"/>
            <a:round/>
            <a:headEnd len="sm" w="sm" type="none"/>
            <a:tailEnd len="sm" w="sm"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03" name="Shape 103"/>
        <p:cNvGrpSpPr/>
        <p:nvPr/>
      </p:nvGrpSpPr>
      <p:grpSpPr>
        <a:xfrm>
          <a:off x="0" y="0"/>
          <a:ext cx="0" cy="0"/>
          <a:chOff x="0" y="0"/>
          <a:chExt cx="0" cy="0"/>
        </a:xfrm>
      </p:grpSpPr>
      <p:grpSp>
        <p:nvGrpSpPr>
          <p:cNvPr id="104" name="Google Shape;104;p4"/>
          <p:cNvGrpSpPr/>
          <p:nvPr/>
        </p:nvGrpSpPr>
        <p:grpSpPr>
          <a:xfrm>
            <a:off x="12893350" y="77"/>
            <a:ext cx="5394638" cy="10286879"/>
            <a:chOff x="0" y="-47625"/>
            <a:chExt cx="1104621" cy="2752784"/>
          </a:xfrm>
        </p:grpSpPr>
        <p:sp>
          <p:nvSpPr>
            <p:cNvPr id="105" name="Google Shape;105;p4"/>
            <p:cNvSpPr/>
            <p:nvPr/>
          </p:nvSpPr>
          <p:spPr>
            <a:xfrm>
              <a:off x="0" y="0"/>
              <a:ext cx="1104621" cy="2705159"/>
            </a:xfrm>
            <a:custGeom>
              <a:rect b="b" l="l" r="r" t="t"/>
              <a:pathLst>
                <a:path extrusionOk="0" h="2705159" w="1104621">
                  <a:moveTo>
                    <a:pt x="0" y="0"/>
                  </a:moveTo>
                  <a:lnTo>
                    <a:pt x="1104621" y="0"/>
                  </a:lnTo>
                  <a:lnTo>
                    <a:pt x="1104621" y="2705159"/>
                  </a:lnTo>
                  <a:lnTo>
                    <a:pt x="0" y="2705159"/>
                  </a:lnTo>
                  <a:close/>
                </a:path>
              </a:pathLst>
            </a:custGeom>
            <a:solidFill>
              <a:srgbClr val="DBE5EA"/>
            </a:solidFill>
            <a:ln>
              <a:noFill/>
            </a:ln>
          </p:spPr>
        </p:sp>
        <p:sp>
          <p:nvSpPr>
            <p:cNvPr id="106" name="Google Shape;106;p4"/>
            <p:cNvSpPr txBox="1"/>
            <p:nvPr/>
          </p:nvSpPr>
          <p:spPr>
            <a:xfrm>
              <a:off x="0" y="-47625"/>
              <a:ext cx="1104621" cy="2752784"/>
            </a:xfrm>
            <a:prstGeom prst="rect">
              <a:avLst/>
            </a:prstGeom>
            <a:solidFill>
              <a:srgbClr val="DBE5EA"/>
            </a:solidFill>
            <a:ln>
              <a:noFill/>
            </a:ln>
          </p:spPr>
          <p:txBody>
            <a:bodyPr anchorCtr="0" anchor="ctr" bIns="50800" lIns="50800" spcFirstLastPara="1" rIns="50800" wrap="square" tIns="50800">
              <a:noAutofit/>
            </a:bodyPr>
            <a:lstStyle/>
            <a:p>
              <a:pPr indent="0" lvl="0" marL="0" marR="0" rtl="0" algn="ctr">
                <a:lnSpc>
                  <a:spcPct val="2051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7" name="Google Shape;107;p4"/>
          <p:cNvSpPr/>
          <p:nvPr/>
        </p:nvSpPr>
        <p:spPr>
          <a:xfrm>
            <a:off x="1028700" y="8974931"/>
            <a:ext cx="1905000" cy="283369"/>
          </a:xfrm>
          <a:custGeom>
            <a:rect b="b" l="l" r="r" t="t"/>
            <a:pathLst>
              <a:path extrusionOk="0" h="283369" w="1905000">
                <a:moveTo>
                  <a:pt x="0" y="0"/>
                </a:moveTo>
                <a:lnTo>
                  <a:pt x="1905000" y="0"/>
                </a:lnTo>
                <a:lnTo>
                  <a:pt x="1905000" y="283369"/>
                </a:lnTo>
                <a:lnTo>
                  <a:pt x="0" y="283369"/>
                </a:lnTo>
                <a:lnTo>
                  <a:pt x="0" y="0"/>
                </a:lnTo>
                <a:close/>
              </a:path>
            </a:pathLst>
          </a:custGeom>
          <a:blipFill rotWithShape="1">
            <a:blip r:embed="rId3">
              <a:alphaModFix/>
            </a:blip>
            <a:stretch>
              <a:fillRect b="0" l="0" r="0" t="0"/>
            </a:stretch>
          </a:blipFill>
          <a:ln>
            <a:noFill/>
          </a:ln>
        </p:spPr>
      </p:sp>
      <p:sp>
        <p:nvSpPr>
          <p:cNvPr id="108" name="Google Shape;108;p4"/>
          <p:cNvSpPr txBox="1"/>
          <p:nvPr/>
        </p:nvSpPr>
        <p:spPr>
          <a:xfrm>
            <a:off x="1028700" y="599709"/>
            <a:ext cx="9390243" cy="1102289"/>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6399" u="none" cap="none" strike="noStrike">
                <a:solidFill>
                  <a:srgbClr val="0F4662"/>
                </a:solidFill>
                <a:latin typeface="Cormorant Garamond"/>
                <a:ea typeface="Cormorant Garamond"/>
                <a:cs typeface="Cormorant Garamond"/>
                <a:sym typeface="Cormorant Garamond"/>
              </a:rPr>
              <a:t>Motivation and Background</a:t>
            </a:r>
            <a:endParaRPr/>
          </a:p>
        </p:txBody>
      </p:sp>
      <p:sp>
        <p:nvSpPr>
          <p:cNvPr id="109" name="Google Shape;109;p4"/>
          <p:cNvSpPr txBox="1"/>
          <p:nvPr/>
        </p:nvSpPr>
        <p:spPr>
          <a:xfrm>
            <a:off x="946475" y="1702000"/>
            <a:ext cx="9554700" cy="8591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100"/>
              <a:buNone/>
            </a:pPr>
            <a:r>
              <a:t/>
            </a:r>
            <a:endParaRPr sz="1700">
              <a:solidFill>
                <a:schemeClr val="dk1"/>
              </a:solidFill>
              <a:latin typeface="Times New Roman"/>
              <a:ea typeface="Times New Roman"/>
              <a:cs typeface="Times New Roman"/>
              <a:sym typeface="Times New Roman"/>
            </a:endParaRPr>
          </a:p>
          <a:p>
            <a:pPr indent="-349250" lvl="0" marL="457200" rtl="0" algn="l">
              <a:lnSpc>
                <a:spcPct val="115000"/>
              </a:lnSpc>
              <a:spcBef>
                <a:spcPts val="1200"/>
              </a:spcBef>
              <a:spcAft>
                <a:spcPts val="0"/>
              </a:spcAft>
              <a:buClr>
                <a:srgbClr val="295A73"/>
              </a:buClr>
              <a:buSzPts val="1900"/>
              <a:buChar char="●"/>
            </a:pPr>
            <a:r>
              <a:rPr lang="en-US" sz="1900">
                <a:solidFill>
                  <a:srgbClr val="295A73"/>
                </a:solidFill>
                <a:latin typeface="Times New Roman"/>
                <a:ea typeface="Times New Roman"/>
                <a:cs typeface="Times New Roman"/>
                <a:sym typeface="Times New Roman"/>
              </a:rPr>
              <a:t>Traditional white canes have remained mostly unchanged and don’t offer smart features like obstacle detection or navigation assistance.</a:t>
            </a:r>
            <a:endParaRPr sz="1900">
              <a:solidFill>
                <a:srgbClr val="295A73"/>
              </a:solidFill>
              <a:latin typeface="Times New Roman"/>
              <a:ea typeface="Times New Roman"/>
              <a:cs typeface="Times New Roman"/>
              <a:sym typeface="Times New Roman"/>
            </a:endParaRPr>
          </a:p>
          <a:p>
            <a:pPr indent="0" lvl="0" marL="457200" rtl="0" algn="l">
              <a:lnSpc>
                <a:spcPct val="115000"/>
              </a:lnSpc>
              <a:spcBef>
                <a:spcPts val="1200"/>
              </a:spcBef>
              <a:spcAft>
                <a:spcPts val="0"/>
              </a:spcAft>
              <a:buNone/>
            </a:pPr>
            <a:r>
              <a:t/>
            </a:r>
            <a:endParaRPr sz="1900">
              <a:solidFill>
                <a:srgbClr val="295A73"/>
              </a:solidFill>
              <a:latin typeface="Times New Roman"/>
              <a:ea typeface="Times New Roman"/>
              <a:cs typeface="Times New Roman"/>
              <a:sym typeface="Times New Roman"/>
            </a:endParaRPr>
          </a:p>
          <a:p>
            <a:pPr indent="-349250" lvl="0" marL="457200" rtl="0" algn="l">
              <a:lnSpc>
                <a:spcPct val="115000"/>
              </a:lnSpc>
              <a:spcBef>
                <a:spcPts val="1200"/>
              </a:spcBef>
              <a:spcAft>
                <a:spcPts val="0"/>
              </a:spcAft>
              <a:buClr>
                <a:srgbClr val="295A73"/>
              </a:buClr>
              <a:buSzPts val="1900"/>
              <a:buChar char="●"/>
            </a:pPr>
            <a:r>
              <a:rPr lang="en-US" sz="1900">
                <a:solidFill>
                  <a:srgbClr val="295A73"/>
                </a:solidFill>
                <a:latin typeface="Times New Roman"/>
                <a:ea typeface="Times New Roman"/>
                <a:cs typeface="Times New Roman"/>
                <a:sym typeface="Times New Roman"/>
              </a:rPr>
              <a:t>Many visually impaired individuals still struggle with safely navigating busy or unfamiliar environments.</a:t>
            </a:r>
            <a:br>
              <a:rPr lang="en-US" sz="1900">
                <a:solidFill>
                  <a:srgbClr val="295A73"/>
                </a:solidFill>
                <a:latin typeface="Times New Roman"/>
                <a:ea typeface="Times New Roman"/>
                <a:cs typeface="Times New Roman"/>
                <a:sym typeface="Times New Roman"/>
              </a:rPr>
            </a:br>
            <a:endParaRPr sz="1900">
              <a:solidFill>
                <a:srgbClr val="295A73"/>
              </a:solidFill>
              <a:latin typeface="Times New Roman"/>
              <a:ea typeface="Times New Roman"/>
              <a:cs typeface="Times New Roman"/>
              <a:sym typeface="Times New Roman"/>
            </a:endParaRPr>
          </a:p>
          <a:p>
            <a:pPr indent="-349250" lvl="0" marL="457200" rtl="0" algn="l">
              <a:lnSpc>
                <a:spcPct val="115000"/>
              </a:lnSpc>
              <a:spcBef>
                <a:spcPts val="0"/>
              </a:spcBef>
              <a:spcAft>
                <a:spcPts val="0"/>
              </a:spcAft>
              <a:buClr>
                <a:srgbClr val="295A73"/>
              </a:buClr>
              <a:buSzPts val="1900"/>
              <a:buChar char="●"/>
            </a:pPr>
            <a:r>
              <a:rPr lang="en-US" sz="1900">
                <a:solidFill>
                  <a:srgbClr val="295A73"/>
                </a:solidFill>
                <a:latin typeface="Times New Roman"/>
                <a:ea typeface="Times New Roman"/>
                <a:cs typeface="Times New Roman"/>
                <a:sym typeface="Times New Roman"/>
              </a:rPr>
              <a:t>Several of our group members have family members who are visually impaired, which gave us a personal drive to work on a solution that actually matters.</a:t>
            </a:r>
            <a:endParaRPr sz="1900">
              <a:solidFill>
                <a:srgbClr val="295A73"/>
              </a:solidFill>
              <a:latin typeface="Times New Roman"/>
              <a:ea typeface="Times New Roman"/>
              <a:cs typeface="Times New Roman"/>
              <a:sym typeface="Times New Roman"/>
            </a:endParaRPr>
          </a:p>
          <a:p>
            <a:pPr indent="0" lvl="0" marL="457200" rtl="0" algn="l">
              <a:lnSpc>
                <a:spcPct val="115000"/>
              </a:lnSpc>
              <a:spcBef>
                <a:spcPts val="1200"/>
              </a:spcBef>
              <a:spcAft>
                <a:spcPts val="0"/>
              </a:spcAft>
              <a:buNone/>
            </a:pPr>
            <a:r>
              <a:t/>
            </a:r>
            <a:endParaRPr sz="1900">
              <a:solidFill>
                <a:srgbClr val="295A73"/>
              </a:solidFill>
              <a:latin typeface="Times New Roman"/>
              <a:ea typeface="Times New Roman"/>
              <a:cs typeface="Times New Roman"/>
              <a:sym typeface="Times New Roman"/>
            </a:endParaRPr>
          </a:p>
          <a:p>
            <a:pPr indent="-349250" lvl="0" marL="457200" rtl="0" algn="l">
              <a:lnSpc>
                <a:spcPct val="115000"/>
              </a:lnSpc>
              <a:spcBef>
                <a:spcPts val="1200"/>
              </a:spcBef>
              <a:spcAft>
                <a:spcPts val="0"/>
              </a:spcAft>
              <a:buClr>
                <a:srgbClr val="295A73"/>
              </a:buClr>
              <a:buSzPts val="1900"/>
              <a:buChar char="●"/>
            </a:pPr>
            <a:r>
              <a:rPr lang="en-US" sz="1900">
                <a:solidFill>
                  <a:srgbClr val="295A73"/>
                </a:solidFill>
                <a:latin typeface="Times New Roman"/>
                <a:ea typeface="Times New Roman"/>
                <a:cs typeface="Times New Roman"/>
                <a:sym typeface="Times New Roman"/>
              </a:rPr>
              <a:t>We researched existing solutions like the </a:t>
            </a:r>
            <a:r>
              <a:rPr b="1" lang="en-US" sz="1900">
                <a:solidFill>
                  <a:srgbClr val="295A73"/>
                </a:solidFill>
                <a:latin typeface="Times New Roman"/>
                <a:ea typeface="Times New Roman"/>
                <a:cs typeface="Times New Roman"/>
                <a:sym typeface="Times New Roman"/>
              </a:rPr>
              <a:t>WeWALK Smart Cane</a:t>
            </a:r>
            <a:r>
              <a:rPr lang="en-US" sz="1900">
                <a:solidFill>
                  <a:srgbClr val="295A73"/>
                </a:solidFill>
                <a:latin typeface="Times New Roman"/>
                <a:ea typeface="Times New Roman"/>
                <a:cs typeface="Times New Roman"/>
                <a:sym typeface="Times New Roman"/>
              </a:rPr>
              <a:t> and </a:t>
            </a:r>
            <a:r>
              <a:rPr b="1" lang="en-US" sz="1900">
                <a:solidFill>
                  <a:srgbClr val="295A73"/>
                </a:solidFill>
                <a:latin typeface="Times New Roman"/>
                <a:ea typeface="Times New Roman"/>
                <a:cs typeface="Times New Roman"/>
                <a:sym typeface="Times New Roman"/>
              </a:rPr>
              <a:t>Sunu Band</a:t>
            </a:r>
            <a:r>
              <a:rPr lang="en-US" sz="1900">
                <a:solidFill>
                  <a:srgbClr val="295A73"/>
                </a:solidFill>
                <a:latin typeface="Times New Roman"/>
                <a:ea typeface="Times New Roman"/>
                <a:cs typeface="Times New Roman"/>
                <a:sym typeface="Times New Roman"/>
              </a:rPr>
              <a:t>.</a:t>
            </a:r>
            <a:endParaRPr sz="1900">
              <a:solidFill>
                <a:srgbClr val="295A73"/>
              </a:solidFill>
              <a:latin typeface="Times New Roman"/>
              <a:ea typeface="Times New Roman"/>
              <a:cs typeface="Times New Roman"/>
              <a:sym typeface="Times New Roman"/>
            </a:endParaRPr>
          </a:p>
          <a:p>
            <a:pPr indent="0" lvl="0" marL="457200" rtl="0" algn="l">
              <a:lnSpc>
                <a:spcPct val="115000"/>
              </a:lnSpc>
              <a:spcBef>
                <a:spcPts val="1200"/>
              </a:spcBef>
              <a:spcAft>
                <a:spcPts val="0"/>
              </a:spcAft>
              <a:buNone/>
            </a:pPr>
            <a:r>
              <a:t/>
            </a:r>
            <a:endParaRPr sz="1900">
              <a:solidFill>
                <a:srgbClr val="295A73"/>
              </a:solidFill>
              <a:latin typeface="Times New Roman"/>
              <a:ea typeface="Times New Roman"/>
              <a:cs typeface="Times New Roman"/>
              <a:sym typeface="Times New Roman"/>
            </a:endParaRPr>
          </a:p>
          <a:p>
            <a:pPr indent="-349250" lvl="0" marL="457200" rtl="0" algn="l">
              <a:lnSpc>
                <a:spcPct val="115000"/>
              </a:lnSpc>
              <a:spcBef>
                <a:spcPts val="1200"/>
              </a:spcBef>
              <a:spcAft>
                <a:spcPts val="0"/>
              </a:spcAft>
              <a:buClr>
                <a:srgbClr val="295A73"/>
              </a:buClr>
              <a:buSzPts val="1900"/>
              <a:buChar char="●"/>
            </a:pPr>
            <a:r>
              <a:rPr lang="en-US" sz="1900">
                <a:solidFill>
                  <a:srgbClr val="295A73"/>
                </a:solidFill>
                <a:latin typeface="Times New Roman"/>
                <a:ea typeface="Times New Roman"/>
                <a:cs typeface="Times New Roman"/>
                <a:sym typeface="Times New Roman"/>
              </a:rPr>
              <a:t>While innovative, they have </a:t>
            </a:r>
            <a:r>
              <a:rPr b="1" lang="en-US" sz="1900">
                <a:solidFill>
                  <a:srgbClr val="295A73"/>
                </a:solidFill>
                <a:latin typeface="Times New Roman"/>
                <a:ea typeface="Times New Roman"/>
                <a:cs typeface="Times New Roman"/>
                <a:sym typeface="Times New Roman"/>
              </a:rPr>
              <a:t>limitations</a:t>
            </a:r>
            <a:r>
              <a:rPr lang="en-US" sz="1900">
                <a:solidFill>
                  <a:srgbClr val="295A73"/>
                </a:solidFill>
                <a:latin typeface="Times New Roman"/>
                <a:ea typeface="Times New Roman"/>
                <a:cs typeface="Times New Roman"/>
                <a:sym typeface="Times New Roman"/>
              </a:rPr>
              <a:t> like short-range detection and no GPS-based navigation.</a:t>
            </a:r>
            <a:endParaRPr sz="1900">
              <a:solidFill>
                <a:srgbClr val="295A73"/>
              </a:solidFill>
              <a:latin typeface="Times New Roman"/>
              <a:ea typeface="Times New Roman"/>
              <a:cs typeface="Times New Roman"/>
              <a:sym typeface="Times New Roman"/>
            </a:endParaRPr>
          </a:p>
          <a:p>
            <a:pPr indent="0" lvl="0" marL="457200" rtl="0" algn="l">
              <a:lnSpc>
                <a:spcPct val="115000"/>
              </a:lnSpc>
              <a:spcBef>
                <a:spcPts val="1200"/>
              </a:spcBef>
              <a:spcAft>
                <a:spcPts val="0"/>
              </a:spcAft>
              <a:buNone/>
            </a:pPr>
            <a:r>
              <a:t/>
            </a:r>
            <a:endParaRPr sz="1900">
              <a:solidFill>
                <a:srgbClr val="295A73"/>
              </a:solidFill>
              <a:latin typeface="Times New Roman"/>
              <a:ea typeface="Times New Roman"/>
              <a:cs typeface="Times New Roman"/>
              <a:sym typeface="Times New Roman"/>
            </a:endParaRPr>
          </a:p>
          <a:p>
            <a:pPr indent="-349250" lvl="0" marL="457200" rtl="0" algn="l">
              <a:lnSpc>
                <a:spcPct val="115000"/>
              </a:lnSpc>
              <a:spcBef>
                <a:spcPts val="1200"/>
              </a:spcBef>
              <a:spcAft>
                <a:spcPts val="0"/>
              </a:spcAft>
              <a:buClr>
                <a:srgbClr val="295A73"/>
              </a:buClr>
              <a:buSzPts val="1900"/>
              <a:buFont typeface="Times New Roman"/>
              <a:buChar char="●"/>
            </a:pPr>
            <a:r>
              <a:rPr lang="en-US" sz="1900">
                <a:solidFill>
                  <a:srgbClr val="295A73"/>
                </a:solidFill>
                <a:latin typeface="Times New Roman"/>
                <a:ea typeface="Times New Roman"/>
                <a:cs typeface="Times New Roman"/>
                <a:sym typeface="Times New Roman"/>
              </a:rPr>
              <a:t>We wanted to go further — integrating </a:t>
            </a:r>
            <a:r>
              <a:rPr b="1" lang="en-US" sz="1900">
                <a:solidFill>
                  <a:srgbClr val="295A73"/>
                </a:solidFill>
                <a:latin typeface="Times New Roman"/>
                <a:ea typeface="Times New Roman"/>
                <a:cs typeface="Times New Roman"/>
                <a:sym typeface="Times New Roman"/>
              </a:rPr>
              <a:t>real-time obstacle detection</a:t>
            </a:r>
            <a:r>
              <a:rPr lang="en-US" sz="1900">
                <a:solidFill>
                  <a:srgbClr val="295A73"/>
                </a:solidFill>
                <a:latin typeface="Times New Roman"/>
                <a:ea typeface="Times New Roman"/>
                <a:cs typeface="Times New Roman"/>
                <a:sym typeface="Times New Roman"/>
              </a:rPr>
              <a:t>, </a:t>
            </a:r>
            <a:r>
              <a:rPr b="1" lang="en-US" sz="1900">
                <a:solidFill>
                  <a:srgbClr val="295A73"/>
                </a:solidFill>
                <a:latin typeface="Times New Roman"/>
                <a:ea typeface="Times New Roman"/>
                <a:cs typeface="Times New Roman"/>
                <a:sym typeface="Times New Roman"/>
              </a:rPr>
              <a:t>GPS guidance</a:t>
            </a:r>
            <a:r>
              <a:rPr lang="en-US" sz="1900">
                <a:solidFill>
                  <a:srgbClr val="295A73"/>
                </a:solidFill>
                <a:latin typeface="Times New Roman"/>
                <a:ea typeface="Times New Roman"/>
                <a:cs typeface="Times New Roman"/>
                <a:sym typeface="Times New Roman"/>
              </a:rPr>
              <a:t>, and </a:t>
            </a:r>
            <a:r>
              <a:rPr b="1" lang="en-US" sz="1900">
                <a:solidFill>
                  <a:srgbClr val="295A73"/>
                </a:solidFill>
                <a:latin typeface="Times New Roman"/>
                <a:ea typeface="Times New Roman"/>
                <a:cs typeface="Times New Roman"/>
                <a:sym typeface="Times New Roman"/>
              </a:rPr>
              <a:t>auditory feedback</a:t>
            </a:r>
            <a:r>
              <a:rPr lang="en-US" sz="1900">
                <a:solidFill>
                  <a:srgbClr val="295A73"/>
                </a:solidFill>
                <a:latin typeface="Times New Roman"/>
                <a:ea typeface="Times New Roman"/>
                <a:cs typeface="Times New Roman"/>
                <a:sym typeface="Times New Roman"/>
              </a:rPr>
              <a:t> to improve independence and confidence for visually impaired users.</a:t>
            </a:r>
            <a:endParaRPr sz="1900">
              <a:solidFill>
                <a:srgbClr val="295A73"/>
              </a:solidFill>
              <a:latin typeface="Times New Roman"/>
              <a:ea typeface="Times New Roman"/>
              <a:cs typeface="Times New Roman"/>
              <a:sym typeface="Times New Roman"/>
            </a:endParaRPr>
          </a:p>
          <a:p>
            <a:pPr indent="0" lvl="0" marL="457200" rtl="0" algn="l">
              <a:lnSpc>
                <a:spcPct val="115000"/>
              </a:lnSpc>
              <a:spcBef>
                <a:spcPts val="1200"/>
              </a:spcBef>
              <a:spcAft>
                <a:spcPts val="0"/>
              </a:spcAft>
              <a:buNone/>
            </a:pPr>
            <a:r>
              <a:t/>
            </a:r>
            <a:endParaRPr sz="1700">
              <a:solidFill>
                <a:schemeClr val="dk1"/>
              </a:solidFill>
              <a:latin typeface="Times New Roman"/>
              <a:ea typeface="Times New Roman"/>
              <a:cs typeface="Times New Roman"/>
              <a:sym typeface="Times New Roman"/>
            </a:endParaRPr>
          </a:p>
          <a:p>
            <a:pPr indent="0" lvl="0" marL="0" marR="0" rtl="0" algn="l">
              <a:spcBef>
                <a:spcPts val="1200"/>
              </a:spcBef>
              <a:spcAft>
                <a:spcPts val="0"/>
              </a:spcAft>
              <a:buNone/>
            </a:pPr>
            <a:r>
              <a:t/>
            </a:r>
            <a:endParaRPr/>
          </a:p>
          <a:p>
            <a:pPr indent="0" lvl="0" marL="0" marR="0" rtl="0" algn="l">
              <a:spcBef>
                <a:spcPts val="0"/>
              </a:spcBef>
              <a:spcAft>
                <a:spcPts val="0"/>
              </a:spcAft>
              <a:buClr>
                <a:schemeClr val="dk1"/>
              </a:buClr>
              <a:buSzPts val="2400"/>
              <a:buFont typeface="Arial"/>
              <a:buNone/>
            </a:pPr>
            <a:r>
              <a:t/>
            </a:r>
            <a:endParaRPr sz="2400">
              <a:solidFill>
                <a:srgbClr val="456F84"/>
              </a:solidFill>
              <a:latin typeface="Quicksand"/>
              <a:ea typeface="Quicksand"/>
              <a:cs typeface="Quicksand"/>
              <a:sym typeface="Quicksand"/>
            </a:endParaRPr>
          </a:p>
          <a:p>
            <a:pPr indent="0" lvl="0" marL="0" marR="0" rtl="0" algn="l">
              <a:lnSpc>
                <a:spcPct val="169958"/>
              </a:lnSpc>
              <a:spcBef>
                <a:spcPts val="0"/>
              </a:spcBef>
              <a:spcAft>
                <a:spcPts val="0"/>
              </a:spcAft>
              <a:buNone/>
            </a:pPr>
            <a:r>
              <a:rPr lang="en-US" sz="2400">
                <a:solidFill>
                  <a:srgbClr val="456F84"/>
                </a:solidFill>
                <a:latin typeface="Quicksand"/>
                <a:ea typeface="Quicksand"/>
                <a:cs typeface="Quicksand"/>
                <a:sym typeface="Quicksand"/>
              </a:rPr>
              <a:t>.</a:t>
            </a:r>
            <a:endParaRPr/>
          </a:p>
        </p:txBody>
      </p:sp>
      <p:pic>
        <p:nvPicPr>
          <p:cNvPr id="110" name="Google Shape;110;p4"/>
          <p:cNvPicPr preferRelativeResize="0"/>
          <p:nvPr/>
        </p:nvPicPr>
        <p:blipFill rotWithShape="1">
          <a:blip r:embed="rId4">
            <a:alphaModFix/>
          </a:blip>
          <a:srcRect b="0" l="0" r="0" t="0"/>
          <a:stretch/>
        </p:blipFill>
        <p:spPr>
          <a:xfrm>
            <a:off x="10670936" y="2478349"/>
            <a:ext cx="6330813" cy="7573375"/>
          </a:xfrm>
          <a:prstGeom prst="rect">
            <a:avLst/>
          </a:prstGeom>
          <a:noFill/>
          <a:ln>
            <a:noFill/>
          </a:ln>
        </p:spPr>
      </p:pic>
      <p:pic>
        <p:nvPicPr>
          <p:cNvPr id="111" name="Google Shape;111;p4" title="photo.jpeg"/>
          <p:cNvPicPr preferRelativeResize="0"/>
          <p:nvPr/>
        </p:nvPicPr>
        <p:blipFill rotWithShape="1">
          <a:blip r:embed="rId5">
            <a:alphaModFix/>
          </a:blip>
          <a:srcRect b="17414" l="7108" r="7763" t="7199"/>
          <a:stretch/>
        </p:blipFill>
        <p:spPr>
          <a:xfrm>
            <a:off x="16217025" y="0"/>
            <a:ext cx="2070976" cy="247835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65" name="Shape 465"/>
        <p:cNvGrpSpPr/>
        <p:nvPr/>
      </p:nvGrpSpPr>
      <p:grpSpPr>
        <a:xfrm>
          <a:off x="0" y="0"/>
          <a:ext cx="0" cy="0"/>
          <a:chOff x="0" y="0"/>
          <a:chExt cx="0" cy="0"/>
        </a:xfrm>
      </p:grpSpPr>
      <p:sp>
        <p:nvSpPr>
          <p:cNvPr id="466" name="Google Shape;466;p19"/>
          <p:cNvSpPr txBox="1"/>
          <p:nvPr/>
        </p:nvSpPr>
        <p:spPr>
          <a:xfrm>
            <a:off x="1028700" y="599709"/>
            <a:ext cx="10326600" cy="984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399">
                <a:solidFill>
                  <a:srgbClr val="0F4662"/>
                </a:solidFill>
                <a:latin typeface="Cormorant Garamond"/>
                <a:ea typeface="Cormorant Garamond"/>
                <a:cs typeface="Cormorant Garamond"/>
                <a:sym typeface="Cormorant Garamond"/>
              </a:rPr>
              <a:t>Bill of materials</a:t>
            </a:r>
            <a:endParaRPr/>
          </a:p>
        </p:txBody>
      </p:sp>
      <p:sp>
        <p:nvSpPr>
          <p:cNvPr id="467" name="Google Shape;467;p19"/>
          <p:cNvSpPr txBox="1"/>
          <p:nvPr/>
        </p:nvSpPr>
        <p:spPr>
          <a:xfrm>
            <a:off x="13297875" y="0"/>
            <a:ext cx="4990200" cy="10241400"/>
          </a:xfrm>
          <a:prstGeom prst="rect">
            <a:avLst/>
          </a:prstGeom>
          <a:solidFill>
            <a:srgbClr val="DBE5EA"/>
          </a:solidFill>
          <a:ln>
            <a:noFill/>
          </a:ln>
        </p:spPr>
        <p:txBody>
          <a:bodyPr anchorCtr="0" anchor="t" bIns="0" lIns="0" spcFirstLastPara="1" rIns="0" wrap="square" tIns="0">
            <a:noAutofit/>
          </a:bodyPr>
          <a:lstStyle/>
          <a:p>
            <a:pPr indent="0" lvl="0" marL="45720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45720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45720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45720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45720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45720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45720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381000" lvl="0" marL="914400" rtl="0" algn="l">
              <a:spcBef>
                <a:spcPts val="0"/>
              </a:spcBef>
              <a:spcAft>
                <a:spcPts val="0"/>
              </a:spcAft>
              <a:buClr>
                <a:srgbClr val="456F84"/>
              </a:buClr>
              <a:buSzPts val="2400"/>
              <a:buFont typeface="Quicksand"/>
              <a:buChar char="●"/>
            </a:pPr>
            <a:r>
              <a:rPr lang="en-US" sz="2400">
                <a:solidFill>
                  <a:srgbClr val="456F84"/>
                </a:solidFill>
                <a:latin typeface="Quicksand"/>
                <a:ea typeface="Quicksand"/>
                <a:cs typeface="Quicksand"/>
                <a:sym typeface="Quicksand"/>
              </a:rPr>
              <a:t>All of the essential parts and components required for the construction of the SmartNav mobility stick with a total of $280 usd</a:t>
            </a:r>
            <a:endParaRPr sz="2400">
              <a:solidFill>
                <a:srgbClr val="456F84"/>
              </a:solidFill>
              <a:latin typeface="Quicksand"/>
              <a:ea typeface="Quicksand"/>
              <a:cs typeface="Quicksand"/>
              <a:sym typeface="Quicksand"/>
            </a:endParaRPr>
          </a:p>
          <a:p>
            <a:pPr indent="0" lvl="0" marL="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0" marR="0" rtl="0" algn="l">
              <a:spcBef>
                <a:spcPts val="0"/>
              </a:spcBef>
              <a:spcAft>
                <a:spcPts val="0"/>
              </a:spcAft>
              <a:buNone/>
            </a:pPr>
            <a:r>
              <a:t/>
            </a:r>
            <a:endParaRPr sz="2400">
              <a:solidFill>
                <a:srgbClr val="456F84"/>
              </a:solidFill>
              <a:latin typeface="Quicksand"/>
              <a:ea typeface="Quicksand"/>
              <a:cs typeface="Quicksand"/>
              <a:sym typeface="Quicksand"/>
            </a:endParaRPr>
          </a:p>
        </p:txBody>
      </p:sp>
      <p:graphicFrame>
        <p:nvGraphicFramePr>
          <p:cNvPr id="468" name="Google Shape;468;p19"/>
          <p:cNvGraphicFramePr/>
          <p:nvPr/>
        </p:nvGraphicFramePr>
        <p:xfrm>
          <a:off x="1028700" y="1705625"/>
          <a:ext cx="3000000" cy="3000000"/>
        </p:xfrm>
        <a:graphic>
          <a:graphicData uri="http://schemas.openxmlformats.org/drawingml/2006/table">
            <a:tbl>
              <a:tblPr>
                <a:noFill/>
                <a:tableStyleId>{75B5333A-0BBB-46BA-8074-924D6AF295F2}</a:tableStyleId>
              </a:tblPr>
              <a:tblGrid>
                <a:gridCol w="5209550"/>
                <a:gridCol w="3070900"/>
                <a:gridCol w="2965750"/>
              </a:tblGrid>
              <a:tr h="426325">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Component </a:t>
                      </a:r>
                      <a:endParaRPr sz="2300">
                        <a:solidFill>
                          <a:srgbClr val="1C506B"/>
                        </a:solidFill>
                        <a:latin typeface="Quicksand"/>
                        <a:ea typeface="Quicksand"/>
                        <a:cs typeface="Quicksand"/>
                        <a:sym typeface="Quicksand"/>
                      </a:endParaRPr>
                    </a:p>
                  </a:txBody>
                  <a:tcPr marT="91425" marB="91425" marR="91425" marL="91425">
                    <a:lnL cap="flat" cmpd="sng" w="9525">
                      <a:solidFill>
                        <a:srgbClr val="7994A0"/>
                      </a:solidFill>
                      <a:prstDash val="solid"/>
                      <a:round/>
                      <a:headEnd len="sm" w="sm" type="none"/>
                      <a:tailEnd len="sm" w="sm" type="none"/>
                    </a:lnL>
                    <a:lnR cap="flat" cmpd="sng" w="9525">
                      <a:solidFill>
                        <a:srgbClr val="7994A0"/>
                      </a:solidFill>
                      <a:prstDash val="solid"/>
                      <a:round/>
                      <a:headEnd len="sm" w="sm" type="none"/>
                      <a:tailEnd len="sm" w="sm" type="none"/>
                    </a:lnR>
                    <a:lnT cap="flat" cmpd="sng" w="9525">
                      <a:solidFill>
                        <a:srgbClr val="7994A0"/>
                      </a:solidFill>
                      <a:prstDash val="solid"/>
                      <a:round/>
                      <a:headEnd len="sm" w="sm" type="none"/>
                      <a:tailEnd len="sm" w="sm" type="none"/>
                    </a:lnT>
                    <a:lnB cap="flat" cmpd="sng" w="9525">
                      <a:solidFill>
                        <a:srgbClr val="7994A0"/>
                      </a:solidFill>
                      <a:prstDash val="solid"/>
                      <a:round/>
                      <a:headEnd len="sm" w="sm" type="none"/>
                      <a:tailEnd len="sm" w="sm" type="none"/>
                    </a:lnB>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Price </a:t>
                      </a:r>
                      <a:endParaRPr sz="2300">
                        <a:solidFill>
                          <a:srgbClr val="1C506B"/>
                        </a:solidFill>
                        <a:latin typeface="Quicksand"/>
                        <a:ea typeface="Quicksand"/>
                        <a:cs typeface="Quicksand"/>
                        <a:sym typeface="Quicksand"/>
                      </a:endParaRPr>
                    </a:p>
                  </a:txBody>
                  <a:tcPr marT="91425" marB="91425" marR="91425" marL="91425">
                    <a:lnL cap="flat" cmpd="sng" w="9525">
                      <a:solidFill>
                        <a:srgbClr val="7994A0"/>
                      </a:solidFill>
                      <a:prstDash val="solid"/>
                      <a:round/>
                      <a:headEnd len="sm" w="sm" type="none"/>
                      <a:tailEnd len="sm" w="sm" type="none"/>
                    </a:lnL>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Quantity </a:t>
                      </a:r>
                      <a:endParaRPr sz="2300">
                        <a:solidFill>
                          <a:srgbClr val="1C506B"/>
                        </a:solidFill>
                        <a:latin typeface="Quicksand"/>
                        <a:ea typeface="Quicksand"/>
                        <a:cs typeface="Quicksand"/>
                        <a:sym typeface="Quicksand"/>
                      </a:endParaRPr>
                    </a:p>
                  </a:txBody>
                  <a:tcPr marT="91425" marB="91425" marR="91425" marL="91425">
                    <a:solidFill>
                      <a:srgbClr val="A9BECB"/>
                    </a:solidFill>
                  </a:tcPr>
                </a:tc>
              </a:tr>
              <a:tr h="424675">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PCB Board Orders</a:t>
                      </a:r>
                      <a:endParaRPr sz="2300">
                        <a:solidFill>
                          <a:srgbClr val="1C506B"/>
                        </a:solidFill>
                        <a:latin typeface="Quicksand"/>
                        <a:ea typeface="Quicksand"/>
                        <a:cs typeface="Quicksand"/>
                        <a:sym typeface="Quicksand"/>
                      </a:endParaRPr>
                    </a:p>
                  </a:txBody>
                  <a:tcPr marT="91425" marB="91425" marR="91425" marL="91425">
                    <a:lnT cap="flat" cmpd="sng" w="9525">
                      <a:solidFill>
                        <a:srgbClr val="7994A0"/>
                      </a:solidFill>
                      <a:prstDash val="solid"/>
                      <a:round/>
                      <a:headEnd len="sm" w="sm" type="none"/>
                      <a:tailEnd len="sm" w="sm" type="none"/>
                    </a:lnT>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$ 150</a:t>
                      </a:r>
                      <a:endParaRPr sz="2300">
                        <a:solidFill>
                          <a:srgbClr val="1C506B"/>
                        </a:solidFill>
                        <a:latin typeface="Quicksand"/>
                        <a:ea typeface="Quicksand"/>
                        <a:cs typeface="Quicksand"/>
                        <a:sym typeface="Quicksand"/>
                      </a:endParaRPr>
                    </a:p>
                  </a:txBody>
                  <a:tcPr marT="91425" marB="91425" marR="91425" marL="91425">
                    <a:solidFill>
                      <a:schemeClr val="lt1"/>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5 Boards</a:t>
                      </a:r>
                      <a:endParaRPr sz="2300">
                        <a:solidFill>
                          <a:srgbClr val="1C506B"/>
                        </a:solidFill>
                        <a:latin typeface="Quicksand"/>
                        <a:ea typeface="Quicksand"/>
                        <a:cs typeface="Quicksand"/>
                        <a:sym typeface="Quicksand"/>
                      </a:endParaRPr>
                    </a:p>
                  </a:txBody>
                  <a:tcPr marT="91425" marB="91425" marR="91425" marL="91425">
                    <a:solidFill>
                      <a:schemeClr val="lt1"/>
                    </a:solidFill>
                  </a:tcPr>
                </a:tc>
              </a:tr>
              <a:tr h="428600">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PCB Components </a:t>
                      </a:r>
                      <a:endParaRPr sz="2300">
                        <a:solidFill>
                          <a:srgbClr val="1C506B"/>
                        </a:solidFill>
                        <a:latin typeface="Quicksand"/>
                        <a:ea typeface="Quicksand"/>
                        <a:cs typeface="Quicksand"/>
                        <a:sym typeface="Quicksand"/>
                      </a:endParaRPr>
                    </a:p>
                  </a:txBody>
                  <a:tcPr marT="91425" marB="91425" marR="91425" marL="91425">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$ 65</a:t>
                      </a:r>
                      <a:endParaRPr sz="2300">
                        <a:solidFill>
                          <a:srgbClr val="1C506B"/>
                        </a:solidFill>
                        <a:latin typeface="Quicksand"/>
                        <a:ea typeface="Quicksand"/>
                        <a:cs typeface="Quicksand"/>
                        <a:sym typeface="Quicksand"/>
                      </a:endParaRPr>
                    </a:p>
                  </a:txBody>
                  <a:tcPr marT="91425" marB="91425" marR="91425" marL="91425">
                    <a:solidFill>
                      <a:schemeClr val="lt1"/>
                    </a:solidFill>
                  </a:tcPr>
                </a:tc>
                <a:tc>
                  <a:txBody>
                    <a:bodyPr/>
                    <a:lstStyle/>
                    <a:p>
                      <a:pPr indent="0" lvl="0" marL="0" rtl="0" algn="l">
                        <a:spcBef>
                          <a:spcPts val="0"/>
                        </a:spcBef>
                        <a:spcAft>
                          <a:spcPts val="0"/>
                        </a:spcAft>
                        <a:buNone/>
                      </a:pPr>
                      <a:r>
                        <a:t/>
                      </a:r>
                      <a:endParaRPr sz="2300">
                        <a:solidFill>
                          <a:srgbClr val="1C506B"/>
                        </a:solidFill>
                        <a:latin typeface="Quicksand"/>
                        <a:ea typeface="Quicksand"/>
                        <a:cs typeface="Quicksand"/>
                        <a:sym typeface="Quicksand"/>
                      </a:endParaRPr>
                    </a:p>
                  </a:txBody>
                  <a:tcPr marT="91425" marB="91425" marR="91425" marL="91425">
                    <a:solidFill>
                      <a:schemeClr val="lt1"/>
                    </a:solidFill>
                  </a:tcPr>
                </a:tc>
              </a:tr>
              <a:tr h="743400">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TP4056 charging module</a:t>
                      </a:r>
                      <a:endParaRPr sz="2300">
                        <a:solidFill>
                          <a:srgbClr val="1C506B"/>
                        </a:solidFill>
                        <a:latin typeface="Quicksand"/>
                        <a:ea typeface="Quicksand"/>
                        <a:cs typeface="Quicksand"/>
                        <a:sym typeface="Quicksand"/>
                      </a:endParaRPr>
                    </a:p>
                  </a:txBody>
                  <a:tcPr marT="91425" marB="91425" marR="91425" marL="91425">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$ 2</a:t>
                      </a:r>
                      <a:endParaRPr sz="2300">
                        <a:solidFill>
                          <a:srgbClr val="1C506B"/>
                        </a:solidFill>
                        <a:latin typeface="Quicksand"/>
                        <a:ea typeface="Quicksand"/>
                        <a:cs typeface="Quicksand"/>
                        <a:sym typeface="Quicksand"/>
                      </a:endParaRPr>
                    </a:p>
                  </a:txBody>
                  <a:tcPr marT="91425" marB="91425" marR="91425" marL="91425">
                    <a:solidFill>
                      <a:schemeClr val="lt1"/>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1</a:t>
                      </a:r>
                      <a:endParaRPr sz="2300">
                        <a:solidFill>
                          <a:srgbClr val="1C506B"/>
                        </a:solidFill>
                        <a:latin typeface="Quicksand"/>
                        <a:ea typeface="Quicksand"/>
                        <a:cs typeface="Quicksand"/>
                        <a:sym typeface="Quicksand"/>
                      </a:endParaRPr>
                    </a:p>
                  </a:txBody>
                  <a:tcPr marT="91425" marB="91425" marR="91425" marL="91425">
                    <a:solidFill>
                      <a:schemeClr val="lt1"/>
                    </a:solidFill>
                  </a:tcPr>
                </a:tc>
              </a:tr>
              <a:tr h="424675">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Regulators 3.3V </a:t>
                      </a:r>
                      <a:endParaRPr sz="2300">
                        <a:solidFill>
                          <a:srgbClr val="1C506B"/>
                        </a:solidFill>
                        <a:latin typeface="Quicksand"/>
                        <a:ea typeface="Quicksand"/>
                        <a:cs typeface="Quicksand"/>
                        <a:sym typeface="Quicksand"/>
                      </a:endParaRPr>
                    </a:p>
                  </a:txBody>
                  <a:tcPr marT="91425" marB="91425" marR="91425" marL="91425">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$ 6</a:t>
                      </a:r>
                      <a:endParaRPr sz="2300">
                        <a:solidFill>
                          <a:srgbClr val="1C506B"/>
                        </a:solidFill>
                        <a:latin typeface="Quicksand"/>
                        <a:ea typeface="Quicksand"/>
                        <a:cs typeface="Quicksand"/>
                        <a:sym typeface="Quicksand"/>
                      </a:endParaRPr>
                    </a:p>
                  </a:txBody>
                  <a:tcPr marT="91425" marB="91425" marR="91425" marL="91425">
                    <a:solidFill>
                      <a:schemeClr val="lt1"/>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2</a:t>
                      </a:r>
                      <a:endParaRPr sz="2300">
                        <a:solidFill>
                          <a:srgbClr val="1C506B"/>
                        </a:solidFill>
                        <a:latin typeface="Quicksand"/>
                        <a:ea typeface="Quicksand"/>
                        <a:cs typeface="Quicksand"/>
                        <a:sym typeface="Quicksand"/>
                      </a:endParaRPr>
                    </a:p>
                  </a:txBody>
                  <a:tcPr marT="91425" marB="91425" marR="91425" marL="91425">
                    <a:solidFill>
                      <a:schemeClr val="lt1"/>
                    </a:solidFill>
                  </a:tcPr>
                </a:tc>
              </a:tr>
              <a:tr h="986675">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Li-io </a:t>
                      </a:r>
                      <a:r>
                        <a:rPr lang="en-US" sz="2300">
                          <a:solidFill>
                            <a:srgbClr val="1C506B"/>
                          </a:solidFill>
                          <a:latin typeface="Quicksand"/>
                          <a:ea typeface="Quicksand"/>
                          <a:cs typeface="Quicksand"/>
                          <a:sym typeface="Quicksand"/>
                        </a:rPr>
                        <a:t>Rechargeable</a:t>
                      </a:r>
                      <a:r>
                        <a:rPr lang="en-US" sz="2300">
                          <a:solidFill>
                            <a:srgbClr val="1C506B"/>
                          </a:solidFill>
                          <a:latin typeface="Quicksand"/>
                          <a:ea typeface="Quicksand"/>
                          <a:cs typeface="Quicksand"/>
                          <a:sym typeface="Quicksand"/>
                        </a:rPr>
                        <a:t> Battery </a:t>
                      </a:r>
                      <a:endParaRPr sz="2300">
                        <a:solidFill>
                          <a:srgbClr val="1C506B"/>
                        </a:solidFill>
                        <a:latin typeface="Quicksand"/>
                        <a:ea typeface="Quicksand"/>
                        <a:cs typeface="Quicksand"/>
                        <a:sym typeface="Quicksand"/>
                      </a:endParaRPr>
                    </a:p>
                  </a:txBody>
                  <a:tcPr marT="91425" marB="91425" marR="91425" marL="91425">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$ 10 </a:t>
                      </a:r>
                      <a:endParaRPr sz="2300">
                        <a:solidFill>
                          <a:srgbClr val="1C506B"/>
                        </a:solidFill>
                        <a:latin typeface="Quicksand"/>
                        <a:ea typeface="Quicksand"/>
                        <a:cs typeface="Quicksand"/>
                        <a:sym typeface="Quicksand"/>
                      </a:endParaRPr>
                    </a:p>
                  </a:txBody>
                  <a:tcPr marT="91425" marB="91425" marR="91425" marL="91425">
                    <a:solidFill>
                      <a:schemeClr val="lt1"/>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1</a:t>
                      </a:r>
                      <a:endParaRPr sz="2300">
                        <a:solidFill>
                          <a:srgbClr val="1C506B"/>
                        </a:solidFill>
                        <a:latin typeface="Quicksand"/>
                        <a:ea typeface="Quicksand"/>
                        <a:cs typeface="Quicksand"/>
                        <a:sym typeface="Quicksand"/>
                      </a:endParaRPr>
                    </a:p>
                  </a:txBody>
                  <a:tcPr marT="91425" marB="91425" marR="91425" marL="91425">
                    <a:solidFill>
                      <a:schemeClr val="lt1"/>
                    </a:solidFill>
                  </a:tcPr>
                </a:tc>
              </a:tr>
              <a:tr h="723075">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PUI Audio 3W 4Ω Mini Loudspeaker</a:t>
                      </a:r>
                      <a:endParaRPr sz="2300">
                        <a:solidFill>
                          <a:srgbClr val="1C506B"/>
                        </a:solidFill>
                        <a:latin typeface="Quicksand"/>
                        <a:ea typeface="Quicksand"/>
                        <a:cs typeface="Quicksand"/>
                        <a:sym typeface="Quicksand"/>
                      </a:endParaRPr>
                    </a:p>
                  </a:txBody>
                  <a:tcPr marT="91425" marB="91425" marR="91425" marL="91425">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$ 7</a:t>
                      </a:r>
                      <a:endParaRPr sz="2300">
                        <a:solidFill>
                          <a:srgbClr val="1C506B"/>
                        </a:solidFill>
                        <a:latin typeface="Quicksand"/>
                        <a:ea typeface="Quicksand"/>
                        <a:cs typeface="Quicksand"/>
                        <a:sym typeface="Quicksand"/>
                      </a:endParaRPr>
                    </a:p>
                  </a:txBody>
                  <a:tcPr marT="91425" marB="91425" marR="91425" marL="91425">
                    <a:solidFill>
                      <a:schemeClr val="lt1"/>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2</a:t>
                      </a:r>
                      <a:endParaRPr sz="2300">
                        <a:solidFill>
                          <a:srgbClr val="1C506B"/>
                        </a:solidFill>
                        <a:latin typeface="Quicksand"/>
                        <a:ea typeface="Quicksand"/>
                        <a:cs typeface="Quicksand"/>
                        <a:sym typeface="Quicksand"/>
                      </a:endParaRPr>
                    </a:p>
                  </a:txBody>
                  <a:tcPr marT="91425" marB="91425" marR="91425" marL="91425">
                    <a:solidFill>
                      <a:schemeClr val="lt1"/>
                    </a:solidFill>
                  </a:tcPr>
                </a:tc>
              </a:tr>
              <a:tr h="703775">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I2S Amplifier Module</a:t>
                      </a:r>
                      <a:endParaRPr sz="2300">
                        <a:solidFill>
                          <a:srgbClr val="1C506B"/>
                        </a:solidFill>
                        <a:latin typeface="Quicksand"/>
                        <a:ea typeface="Quicksand"/>
                        <a:cs typeface="Quicksand"/>
                        <a:sym typeface="Quicksand"/>
                      </a:endParaRPr>
                    </a:p>
                  </a:txBody>
                  <a:tcPr marT="91425" marB="91425" marR="91425" marL="91425">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$2</a:t>
                      </a:r>
                      <a:endParaRPr sz="2300">
                        <a:solidFill>
                          <a:srgbClr val="1C506B"/>
                        </a:solidFill>
                        <a:latin typeface="Quicksand"/>
                        <a:ea typeface="Quicksand"/>
                        <a:cs typeface="Quicksand"/>
                        <a:sym typeface="Quicksand"/>
                      </a:endParaRPr>
                    </a:p>
                  </a:txBody>
                  <a:tcPr marT="91425" marB="91425" marR="91425" marL="91425">
                    <a:solidFill>
                      <a:schemeClr val="lt1"/>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1</a:t>
                      </a:r>
                      <a:endParaRPr sz="2300">
                        <a:solidFill>
                          <a:srgbClr val="1C506B"/>
                        </a:solidFill>
                        <a:latin typeface="Quicksand"/>
                        <a:ea typeface="Quicksand"/>
                        <a:cs typeface="Quicksand"/>
                        <a:sym typeface="Quicksand"/>
                      </a:endParaRPr>
                    </a:p>
                  </a:txBody>
                  <a:tcPr marT="91425" marB="91425" marR="91425" marL="91425">
                    <a:solidFill>
                      <a:schemeClr val="lt1"/>
                    </a:solidFill>
                  </a:tcPr>
                </a:tc>
              </a:tr>
              <a:tr h="622900">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ESP 32 Wroom 32</a:t>
                      </a:r>
                      <a:endParaRPr sz="2300">
                        <a:solidFill>
                          <a:srgbClr val="1C506B"/>
                        </a:solidFill>
                        <a:latin typeface="Quicksand"/>
                        <a:ea typeface="Quicksand"/>
                        <a:cs typeface="Quicksand"/>
                        <a:sym typeface="Quicksand"/>
                      </a:endParaRPr>
                    </a:p>
                  </a:txBody>
                  <a:tcPr marT="91425" marB="91425" marR="91425" marL="91425">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$5</a:t>
                      </a:r>
                      <a:endParaRPr sz="2300">
                        <a:solidFill>
                          <a:srgbClr val="1C506B"/>
                        </a:solidFill>
                        <a:latin typeface="Quicksand"/>
                        <a:ea typeface="Quicksand"/>
                        <a:cs typeface="Quicksand"/>
                        <a:sym typeface="Quicksand"/>
                      </a:endParaRPr>
                    </a:p>
                  </a:txBody>
                  <a:tcPr marT="91425" marB="91425" marR="91425" marL="91425">
                    <a:solidFill>
                      <a:schemeClr val="lt1"/>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1</a:t>
                      </a:r>
                      <a:endParaRPr sz="2300">
                        <a:solidFill>
                          <a:srgbClr val="1C506B"/>
                        </a:solidFill>
                        <a:latin typeface="Quicksand"/>
                        <a:ea typeface="Quicksand"/>
                        <a:cs typeface="Quicksand"/>
                        <a:sym typeface="Quicksand"/>
                      </a:endParaRPr>
                    </a:p>
                  </a:txBody>
                  <a:tcPr marT="91425" marB="91425" marR="91425" marL="91425">
                    <a:solidFill>
                      <a:schemeClr val="lt1"/>
                    </a:solidFill>
                  </a:tcPr>
                </a:tc>
              </a:tr>
              <a:tr h="751675">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Visually Impaired Assistive Cane</a:t>
                      </a:r>
                      <a:endParaRPr sz="2300">
                        <a:solidFill>
                          <a:srgbClr val="1C506B"/>
                        </a:solidFill>
                        <a:latin typeface="Quicksand"/>
                        <a:ea typeface="Quicksand"/>
                        <a:cs typeface="Quicksand"/>
                        <a:sym typeface="Quicksand"/>
                      </a:endParaRPr>
                    </a:p>
                  </a:txBody>
                  <a:tcPr marT="91425" marB="91425" marR="91425" marL="91425">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$12</a:t>
                      </a:r>
                      <a:endParaRPr sz="2300">
                        <a:solidFill>
                          <a:srgbClr val="1C506B"/>
                        </a:solidFill>
                        <a:latin typeface="Quicksand"/>
                        <a:ea typeface="Quicksand"/>
                        <a:cs typeface="Quicksand"/>
                        <a:sym typeface="Quicksand"/>
                      </a:endParaRPr>
                    </a:p>
                  </a:txBody>
                  <a:tcPr marT="91425" marB="91425" marR="91425" marL="91425">
                    <a:solidFill>
                      <a:schemeClr val="lt1"/>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1</a:t>
                      </a:r>
                      <a:endParaRPr sz="2300">
                        <a:solidFill>
                          <a:srgbClr val="1C506B"/>
                        </a:solidFill>
                        <a:latin typeface="Quicksand"/>
                        <a:ea typeface="Quicksand"/>
                        <a:cs typeface="Quicksand"/>
                        <a:sym typeface="Quicksand"/>
                      </a:endParaRPr>
                    </a:p>
                  </a:txBody>
                  <a:tcPr marT="91425" marB="91425" marR="91425" marL="91425">
                    <a:solidFill>
                      <a:schemeClr val="lt1"/>
                    </a:solidFill>
                  </a:tcPr>
                </a:tc>
              </a:tr>
              <a:tr h="703775">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GPS Module + Antenna</a:t>
                      </a:r>
                      <a:endParaRPr sz="2300">
                        <a:solidFill>
                          <a:srgbClr val="1C506B"/>
                        </a:solidFill>
                        <a:latin typeface="Quicksand"/>
                        <a:ea typeface="Quicksand"/>
                        <a:cs typeface="Quicksand"/>
                        <a:sym typeface="Quicksand"/>
                      </a:endParaRPr>
                    </a:p>
                  </a:txBody>
                  <a:tcPr marT="91425" marB="91425" marR="91425" marL="91425">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$9</a:t>
                      </a:r>
                      <a:endParaRPr sz="2300">
                        <a:solidFill>
                          <a:srgbClr val="1C506B"/>
                        </a:solidFill>
                        <a:latin typeface="Quicksand"/>
                        <a:ea typeface="Quicksand"/>
                        <a:cs typeface="Quicksand"/>
                        <a:sym typeface="Quicksand"/>
                      </a:endParaRPr>
                    </a:p>
                  </a:txBody>
                  <a:tcPr marT="91425" marB="91425" marR="91425" marL="91425">
                    <a:solidFill>
                      <a:schemeClr val="lt1"/>
                    </a:solidFill>
                  </a:tcPr>
                </a:tc>
                <a:tc>
                  <a:txBody>
                    <a:bodyPr/>
                    <a:lstStyle/>
                    <a:p>
                      <a:pPr indent="0" lvl="0" marL="0" rtl="0" algn="l">
                        <a:spcBef>
                          <a:spcPts val="0"/>
                        </a:spcBef>
                        <a:spcAft>
                          <a:spcPts val="0"/>
                        </a:spcAft>
                        <a:buNone/>
                      </a:pPr>
                      <a:r>
                        <a:t/>
                      </a:r>
                      <a:endParaRPr sz="2300">
                        <a:solidFill>
                          <a:srgbClr val="1C506B"/>
                        </a:solidFill>
                        <a:latin typeface="Quicksand"/>
                        <a:ea typeface="Quicksand"/>
                        <a:cs typeface="Quicksand"/>
                        <a:sym typeface="Quicksand"/>
                      </a:endParaRPr>
                    </a:p>
                    <a:p>
                      <a:pPr indent="0" lvl="0" marL="0" rtl="0" algn="l">
                        <a:spcBef>
                          <a:spcPts val="0"/>
                        </a:spcBef>
                        <a:spcAft>
                          <a:spcPts val="0"/>
                        </a:spcAft>
                        <a:buNone/>
                      </a:pPr>
                      <a:r>
                        <a:t/>
                      </a:r>
                      <a:endParaRPr sz="2300">
                        <a:solidFill>
                          <a:srgbClr val="1C506B"/>
                        </a:solidFill>
                        <a:latin typeface="Quicksand"/>
                        <a:ea typeface="Quicksand"/>
                        <a:cs typeface="Quicksand"/>
                        <a:sym typeface="Quicksand"/>
                      </a:endParaRPr>
                    </a:p>
                  </a:txBody>
                  <a:tcPr marT="91425" marB="91425" marR="91425" marL="91425">
                    <a:solidFill>
                      <a:schemeClr val="lt1"/>
                    </a:solidFill>
                  </a:tcPr>
                </a:tc>
              </a:tr>
              <a:tr h="714900">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Object Detection Sensor #1 &amp; #2</a:t>
                      </a:r>
                      <a:endParaRPr sz="2300">
                        <a:solidFill>
                          <a:srgbClr val="1C506B"/>
                        </a:solidFill>
                        <a:latin typeface="Quicksand"/>
                        <a:ea typeface="Quicksand"/>
                        <a:cs typeface="Quicksand"/>
                        <a:sym typeface="Quicksand"/>
                      </a:endParaRPr>
                    </a:p>
                  </a:txBody>
                  <a:tcPr marT="91425" marB="91425" marR="91425" marL="91425">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$12</a:t>
                      </a:r>
                      <a:endParaRPr sz="2300">
                        <a:solidFill>
                          <a:srgbClr val="1C506B"/>
                        </a:solidFill>
                        <a:latin typeface="Quicksand"/>
                        <a:ea typeface="Quicksand"/>
                        <a:cs typeface="Quicksand"/>
                        <a:sym typeface="Quicksand"/>
                      </a:endParaRPr>
                    </a:p>
                  </a:txBody>
                  <a:tcPr marT="91425" marB="91425" marR="91425" marL="91425">
                    <a:solidFill>
                      <a:schemeClr val="lt1"/>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2</a:t>
                      </a:r>
                      <a:endParaRPr sz="2300">
                        <a:solidFill>
                          <a:srgbClr val="1C506B"/>
                        </a:solidFill>
                        <a:latin typeface="Quicksand"/>
                        <a:ea typeface="Quicksand"/>
                        <a:cs typeface="Quicksand"/>
                        <a:sym typeface="Quicksand"/>
                      </a:endParaRPr>
                    </a:p>
                  </a:txBody>
                  <a:tcPr marT="91425" marB="91425" marR="91425" marL="91425">
                    <a:solidFill>
                      <a:schemeClr val="lt1"/>
                    </a:solidFill>
                  </a:tcPr>
                </a:tc>
              </a:tr>
            </a:tbl>
          </a:graphicData>
        </a:graphic>
      </p:graphicFrame>
      <p:pic>
        <p:nvPicPr>
          <p:cNvPr id="469" name="Google Shape;469;p19" title="IMG_4189.png"/>
          <p:cNvPicPr preferRelativeResize="0"/>
          <p:nvPr/>
        </p:nvPicPr>
        <p:blipFill rotWithShape="1">
          <a:blip r:embed="rId3">
            <a:alphaModFix/>
          </a:blip>
          <a:srcRect b="26901" l="0" r="0" t="26906"/>
          <a:stretch/>
        </p:blipFill>
        <p:spPr>
          <a:xfrm>
            <a:off x="15948200" y="0"/>
            <a:ext cx="2339800" cy="2339800"/>
          </a:xfrm>
          <a:prstGeom prst="flowChartProcess">
            <a:avLst/>
          </a:prstGeom>
          <a:noFill/>
          <a:ln>
            <a:noFill/>
          </a:ln>
        </p:spPr>
      </p:pic>
      <p:cxnSp>
        <p:nvCxnSpPr>
          <p:cNvPr id="470" name="Google Shape;470;p19"/>
          <p:cNvCxnSpPr/>
          <p:nvPr/>
        </p:nvCxnSpPr>
        <p:spPr>
          <a:xfrm>
            <a:off x="13695825" y="1092150"/>
            <a:ext cx="1881600" cy="0"/>
          </a:xfrm>
          <a:prstGeom prst="straightConnector1">
            <a:avLst/>
          </a:prstGeom>
          <a:noFill/>
          <a:ln cap="flat" cmpd="sng" w="76200">
            <a:solidFill>
              <a:srgbClr val="0F4662"/>
            </a:solidFill>
            <a:prstDash val="solid"/>
            <a:round/>
            <a:headEnd len="sm" w="sm" type="none"/>
            <a:tailEnd len="sm" w="sm" type="none"/>
          </a:ln>
        </p:spPr>
      </p:cxn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74" name="Shape 474"/>
        <p:cNvGrpSpPr/>
        <p:nvPr/>
      </p:nvGrpSpPr>
      <p:grpSpPr>
        <a:xfrm>
          <a:off x="0" y="0"/>
          <a:ext cx="0" cy="0"/>
          <a:chOff x="0" y="0"/>
          <a:chExt cx="0" cy="0"/>
        </a:xfrm>
      </p:grpSpPr>
      <p:sp>
        <p:nvSpPr>
          <p:cNvPr id="475" name="Google Shape;475;g35fbfd681e3_2_38"/>
          <p:cNvSpPr txBox="1"/>
          <p:nvPr/>
        </p:nvSpPr>
        <p:spPr>
          <a:xfrm>
            <a:off x="1028700" y="599709"/>
            <a:ext cx="10326600" cy="984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399">
                <a:solidFill>
                  <a:srgbClr val="0F4662"/>
                </a:solidFill>
                <a:latin typeface="Cormorant Garamond"/>
                <a:ea typeface="Cormorant Garamond"/>
                <a:cs typeface="Cormorant Garamond"/>
                <a:sym typeface="Cormorant Garamond"/>
              </a:rPr>
              <a:t>Work </a:t>
            </a:r>
            <a:r>
              <a:rPr b="1" i="1" lang="en-US" sz="6399">
                <a:solidFill>
                  <a:srgbClr val="0F4662"/>
                </a:solidFill>
                <a:latin typeface="Cormorant Garamond"/>
                <a:ea typeface="Cormorant Garamond"/>
                <a:cs typeface="Cormorant Garamond"/>
                <a:sym typeface="Cormorant Garamond"/>
              </a:rPr>
              <a:t>Distribution</a:t>
            </a:r>
            <a:r>
              <a:rPr b="1" i="1" lang="en-US" sz="6399">
                <a:solidFill>
                  <a:srgbClr val="0F4662"/>
                </a:solidFill>
                <a:latin typeface="Cormorant Garamond"/>
                <a:ea typeface="Cormorant Garamond"/>
                <a:cs typeface="Cormorant Garamond"/>
                <a:sym typeface="Cormorant Garamond"/>
              </a:rPr>
              <a:t> </a:t>
            </a:r>
            <a:endParaRPr/>
          </a:p>
        </p:txBody>
      </p:sp>
      <p:graphicFrame>
        <p:nvGraphicFramePr>
          <p:cNvPr id="476" name="Google Shape;476;g35fbfd681e3_2_38"/>
          <p:cNvGraphicFramePr/>
          <p:nvPr/>
        </p:nvGraphicFramePr>
        <p:xfrm>
          <a:off x="2667225" y="2106025"/>
          <a:ext cx="3000000" cy="3000000"/>
        </p:xfrm>
        <a:graphic>
          <a:graphicData uri="http://schemas.openxmlformats.org/drawingml/2006/table">
            <a:tbl>
              <a:tblPr>
                <a:noFill/>
                <a:tableStyleId>{75B5333A-0BBB-46BA-8074-924D6AF295F2}</a:tableStyleId>
              </a:tblPr>
              <a:tblGrid>
                <a:gridCol w="2869875"/>
                <a:gridCol w="2506100"/>
                <a:gridCol w="2588200"/>
                <a:gridCol w="2949500"/>
                <a:gridCol w="2291500"/>
              </a:tblGrid>
              <a:tr h="1048075">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Evans Bakire</a:t>
                      </a:r>
                      <a:endParaRPr sz="2300">
                        <a:solidFill>
                          <a:srgbClr val="1C506B"/>
                        </a:solidFill>
                        <a:latin typeface="Quicksand"/>
                        <a:ea typeface="Quicksand"/>
                        <a:cs typeface="Quicksand"/>
                        <a:sym typeface="Quicksand"/>
                      </a:endParaRPr>
                    </a:p>
                  </a:txBody>
                  <a:tcPr marT="91425" marB="91425" marR="91425" marL="91425">
                    <a:lnL cap="flat" cmpd="sng" w="9525">
                      <a:solidFill>
                        <a:srgbClr val="7994A0"/>
                      </a:solidFill>
                      <a:prstDash val="solid"/>
                      <a:round/>
                      <a:headEnd len="sm" w="sm" type="none"/>
                      <a:tailEnd len="sm" w="sm" type="none"/>
                    </a:lnL>
                    <a:lnR cap="flat" cmpd="sng" w="9525">
                      <a:solidFill>
                        <a:srgbClr val="7994A0"/>
                      </a:solidFill>
                      <a:prstDash val="solid"/>
                      <a:round/>
                      <a:headEnd len="sm" w="sm" type="none"/>
                      <a:tailEnd len="sm" w="sm" type="none"/>
                    </a:lnR>
                    <a:lnT cap="flat" cmpd="sng" w="9525">
                      <a:solidFill>
                        <a:srgbClr val="7994A0"/>
                      </a:solidFill>
                      <a:prstDash val="solid"/>
                      <a:round/>
                      <a:headEnd len="sm" w="sm" type="none"/>
                      <a:tailEnd len="sm" w="sm" type="none"/>
                    </a:lnT>
                    <a:lnB cap="flat" cmpd="sng" w="9525">
                      <a:solidFill>
                        <a:srgbClr val="7994A0"/>
                      </a:solidFill>
                      <a:prstDash val="solid"/>
                      <a:round/>
                      <a:headEnd len="sm" w="sm" type="none"/>
                      <a:tailEnd len="sm" w="sm" type="none"/>
                    </a:lnB>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Deon McCoy</a:t>
                      </a:r>
                      <a:endParaRPr sz="2300">
                        <a:solidFill>
                          <a:srgbClr val="1C506B"/>
                        </a:solidFill>
                        <a:latin typeface="Quicksand"/>
                        <a:ea typeface="Quicksand"/>
                        <a:cs typeface="Quicksand"/>
                        <a:sym typeface="Quicksand"/>
                      </a:endParaRPr>
                    </a:p>
                  </a:txBody>
                  <a:tcPr marT="91425" marB="91425" marR="91425" marL="91425">
                    <a:lnL cap="flat" cmpd="sng" w="9525">
                      <a:solidFill>
                        <a:srgbClr val="7994A0"/>
                      </a:solidFill>
                      <a:prstDash val="solid"/>
                      <a:round/>
                      <a:headEnd len="sm" w="sm" type="none"/>
                      <a:tailEnd len="sm" w="sm" type="none"/>
                    </a:lnL>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Sharifah Alselahi </a:t>
                      </a:r>
                      <a:endParaRPr sz="2300">
                        <a:solidFill>
                          <a:srgbClr val="1C506B"/>
                        </a:solidFill>
                        <a:latin typeface="Quicksand"/>
                        <a:ea typeface="Quicksand"/>
                        <a:cs typeface="Quicksand"/>
                        <a:sym typeface="Quicksand"/>
                      </a:endParaRPr>
                    </a:p>
                  </a:txBody>
                  <a:tcPr marT="91425" marB="91425" marR="91425" marL="91425">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Brennan Russell</a:t>
                      </a:r>
                      <a:endParaRPr sz="2300">
                        <a:solidFill>
                          <a:srgbClr val="1C506B"/>
                        </a:solidFill>
                        <a:latin typeface="Quicksand"/>
                        <a:ea typeface="Quicksand"/>
                        <a:cs typeface="Quicksand"/>
                        <a:sym typeface="Quicksand"/>
                      </a:endParaRPr>
                    </a:p>
                  </a:txBody>
                  <a:tcPr marT="91425" marB="91425" marR="91425" marL="91425">
                    <a:solidFill>
                      <a:srgbClr val="A9BECB"/>
                    </a:solidFill>
                  </a:tcPr>
                </a:tc>
                <a:tc>
                  <a:txBody>
                    <a:bodyPr/>
                    <a:lstStyle/>
                    <a:p>
                      <a:pPr indent="0" lvl="0" marL="0" rtl="0" algn="l">
                        <a:spcBef>
                          <a:spcPts val="0"/>
                        </a:spcBef>
                        <a:spcAft>
                          <a:spcPts val="0"/>
                        </a:spcAft>
                        <a:buNone/>
                      </a:pPr>
                      <a:r>
                        <a:rPr lang="en-US" sz="2300">
                          <a:solidFill>
                            <a:srgbClr val="1C506B"/>
                          </a:solidFill>
                          <a:latin typeface="Quicksand"/>
                          <a:ea typeface="Quicksand"/>
                          <a:cs typeface="Quicksand"/>
                          <a:sym typeface="Quicksand"/>
                        </a:rPr>
                        <a:t>Yussef Abdelbary</a:t>
                      </a:r>
                      <a:endParaRPr sz="2300">
                        <a:solidFill>
                          <a:srgbClr val="1C506B"/>
                        </a:solidFill>
                        <a:latin typeface="Quicksand"/>
                        <a:ea typeface="Quicksand"/>
                        <a:cs typeface="Quicksand"/>
                        <a:sym typeface="Quicksand"/>
                      </a:endParaRPr>
                    </a:p>
                  </a:txBody>
                  <a:tcPr marT="91425" marB="91425" marR="91425" marL="91425">
                    <a:solidFill>
                      <a:srgbClr val="A9BECB"/>
                    </a:solidFill>
                  </a:tcPr>
                </a:tc>
              </a:tr>
              <a:tr h="425850">
                <a:tc rowSpan="2">
                  <a:txBody>
                    <a:bodyPr/>
                    <a:lstStyle/>
                    <a:p>
                      <a:pPr indent="-374650" lvl="0" marL="457200" rtl="0" algn="l">
                        <a:spcBef>
                          <a:spcPts val="0"/>
                        </a:spcBef>
                        <a:spcAft>
                          <a:spcPts val="0"/>
                        </a:spcAft>
                        <a:buClr>
                          <a:srgbClr val="1C506B"/>
                        </a:buClr>
                        <a:buSzPts val="2300"/>
                        <a:buFont typeface="Quicksand"/>
                        <a:buChar char="●"/>
                      </a:pPr>
                      <a:r>
                        <a:rPr lang="en-US" sz="2300">
                          <a:solidFill>
                            <a:srgbClr val="1C506B"/>
                          </a:solidFill>
                          <a:latin typeface="Quicksand"/>
                          <a:ea typeface="Quicksand"/>
                          <a:cs typeface="Quicksand"/>
                          <a:sym typeface="Quicksand"/>
                        </a:rPr>
                        <a:t>MCU PCB Design </a:t>
                      </a:r>
                      <a:endParaRPr sz="2300">
                        <a:solidFill>
                          <a:srgbClr val="1C506B"/>
                        </a:solidFill>
                        <a:latin typeface="Quicksand"/>
                        <a:ea typeface="Quicksand"/>
                        <a:cs typeface="Quicksand"/>
                        <a:sym typeface="Quicksand"/>
                      </a:endParaRPr>
                    </a:p>
                    <a:p>
                      <a:pPr indent="0" lvl="0" marL="457200" rtl="0" algn="l">
                        <a:spcBef>
                          <a:spcPts val="0"/>
                        </a:spcBef>
                        <a:spcAft>
                          <a:spcPts val="0"/>
                        </a:spcAft>
                        <a:buNone/>
                      </a:pPr>
                      <a:r>
                        <a:t/>
                      </a:r>
                      <a:endParaRPr sz="2300">
                        <a:solidFill>
                          <a:srgbClr val="1C506B"/>
                        </a:solidFill>
                        <a:latin typeface="Quicksand"/>
                        <a:ea typeface="Quicksand"/>
                        <a:cs typeface="Quicksand"/>
                        <a:sym typeface="Quicksand"/>
                      </a:endParaRPr>
                    </a:p>
                    <a:p>
                      <a:pPr indent="-374650" lvl="0" marL="457200" rtl="0" algn="l">
                        <a:spcBef>
                          <a:spcPts val="0"/>
                        </a:spcBef>
                        <a:spcAft>
                          <a:spcPts val="0"/>
                        </a:spcAft>
                        <a:buClr>
                          <a:srgbClr val="1C506B"/>
                        </a:buClr>
                        <a:buSzPts val="2300"/>
                        <a:buFont typeface="Quicksand"/>
                        <a:buChar char="●"/>
                      </a:pPr>
                      <a:r>
                        <a:rPr lang="en-US" sz="2300">
                          <a:solidFill>
                            <a:srgbClr val="1C506B"/>
                          </a:solidFill>
                          <a:latin typeface="Quicksand"/>
                          <a:ea typeface="Quicksand"/>
                          <a:cs typeface="Quicksand"/>
                          <a:sym typeface="Quicksand"/>
                        </a:rPr>
                        <a:t>Regulators PCB Design </a:t>
                      </a:r>
                      <a:endParaRPr sz="2300">
                        <a:solidFill>
                          <a:srgbClr val="1C506B"/>
                        </a:solidFill>
                        <a:latin typeface="Quicksand"/>
                        <a:ea typeface="Quicksand"/>
                        <a:cs typeface="Quicksand"/>
                        <a:sym typeface="Quicksand"/>
                      </a:endParaRPr>
                    </a:p>
                    <a:p>
                      <a:pPr indent="0" lvl="0" marL="457200" rtl="0" algn="l">
                        <a:spcBef>
                          <a:spcPts val="0"/>
                        </a:spcBef>
                        <a:spcAft>
                          <a:spcPts val="0"/>
                        </a:spcAft>
                        <a:buNone/>
                      </a:pPr>
                      <a:r>
                        <a:t/>
                      </a:r>
                      <a:endParaRPr sz="2300">
                        <a:solidFill>
                          <a:srgbClr val="1C506B"/>
                        </a:solidFill>
                        <a:latin typeface="Quicksand"/>
                        <a:ea typeface="Quicksand"/>
                        <a:cs typeface="Quicksand"/>
                        <a:sym typeface="Quicksand"/>
                      </a:endParaRPr>
                    </a:p>
                    <a:p>
                      <a:pPr indent="-374650" lvl="0" marL="457200" rtl="0" algn="l">
                        <a:spcBef>
                          <a:spcPts val="0"/>
                        </a:spcBef>
                        <a:spcAft>
                          <a:spcPts val="0"/>
                        </a:spcAft>
                        <a:buClr>
                          <a:srgbClr val="1C506B"/>
                        </a:buClr>
                        <a:buSzPts val="2300"/>
                        <a:buFont typeface="Quicksand"/>
                        <a:buChar char="●"/>
                      </a:pPr>
                      <a:r>
                        <a:rPr lang="en-US" sz="2300">
                          <a:solidFill>
                            <a:srgbClr val="1C506B"/>
                          </a:solidFill>
                          <a:latin typeface="Quicksand"/>
                          <a:ea typeface="Quicksand"/>
                          <a:cs typeface="Quicksand"/>
                          <a:sym typeface="Quicksand"/>
                        </a:rPr>
                        <a:t>Speech to Text &amp; Text to Speech Api testing and integration </a:t>
                      </a:r>
                      <a:endParaRPr sz="2300">
                        <a:solidFill>
                          <a:srgbClr val="1C506B"/>
                        </a:solidFill>
                        <a:latin typeface="Quicksand"/>
                        <a:ea typeface="Quicksand"/>
                        <a:cs typeface="Quicksand"/>
                        <a:sym typeface="Quicksand"/>
                      </a:endParaRPr>
                    </a:p>
                  </a:txBody>
                  <a:tcPr marT="91425" marB="91425" marR="91425" marL="91425">
                    <a:lnT cap="flat" cmpd="sng" w="9525">
                      <a:solidFill>
                        <a:srgbClr val="7994A0"/>
                      </a:solidFill>
                      <a:prstDash val="solid"/>
                      <a:round/>
                      <a:headEnd len="sm" w="sm" type="none"/>
                      <a:tailEnd len="sm" w="sm" type="none"/>
                    </a:lnT>
                    <a:solidFill>
                      <a:schemeClr val="lt1"/>
                    </a:solidFill>
                  </a:tcPr>
                </a:tc>
                <a:tc rowSpan="2">
                  <a:txBody>
                    <a:bodyPr/>
                    <a:lstStyle/>
                    <a:p>
                      <a:pPr indent="-374650" lvl="0" marL="457200" rtl="0" algn="l">
                        <a:spcBef>
                          <a:spcPts val="0"/>
                        </a:spcBef>
                        <a:spcAft>
                          <a:spcPts val="0"/>
                        </a:spcAft>
                        <a:buClr>
                          <a:srgbClr val="1C506B"/>
                        </a:buClr>
                        <a:buSzPts val="2300"/>
                        <a:buFont typeface="Quicksand"/>
                        <a:buChar char="●"/>
                      </a:pPr>
                      <a:r>
                        <a:rPr lang="en-US" sz="2300">
                          <a:solidFill>
                            <a:srgbClr val="1C506B"/>
                          </a:solidFill>
                          <a:latin typeface="Quicksand"/>
                          <a:ea typeface="Quicksand"/>
                          <a:cs typeface="Quicksand"/>
                          <a:sym typeface="Quicksand"/>
                        </a:rPr>
                        <a:t>GPS Module PCB Design </a:t>
                      </a:r>
                      <a:endParaRPr sz="2300">
                        <a:solidFill>
                          <a:srgbClr val="1C506B"/>
                        </a:solidFill>
                        <a:latin typeface="Quicksand"/>
                        <a:ea typeface="Quicksand"/>
                        <a:cs typeface="Quicksand"/>
                        <a:sym typeface="Quicksand"/>
                      </a:endParaRPr>
                    </a:p>
                    <a:p>
                      <a:pPr indent="0" lvl="0" marL="457200" rtl="0" algn="l">
                        <a:spcBef>
                          <a:spcPts val="0"/>
                        </a:spcBef>
                        <a:spcAft>
                          <a:spcPts val="0"/>
                        </a:spcAft>
                        <a:buNone/>
                      </a:pPr>
                      <a:r>
                        <a:t/>
                      </a:r>
                      <a:endParaRPr sz="2300">
                        <a:solidFill>
                          <a:srgbClr val="1C506B"/>
                        </a:solidFill>
                        <a:latin typeface="Quicksand"/>
                        <a:ea typeface="Quicksand"/>
                        <a:cs typeface="Quicksand"/>
                        <a:sym typeface="Quicksand"/>
                      </a:endParaRPr>
                    </a:p>
                    <a:p>
                      <a:pPr indent="-374650" lvl="0" marL="457200" rtl="0" algn="l">
                        <a:spcBef>
                          <a:spcPts val="0"/>
                        </a:spcBef>
                        <a:spcAft>
                          <a:spcPts val="0"/>
                        </a:spcAft>
                        <a:buClr>
                          <a:srgbClr val="1C506B"/>
                        </a:buClr>
                        <a:buSzPts val="2300"/>
                        <a:buFont typeface="Quicksand"/>
                        <a:buChar char="●"/>
                      </a:pPr>
                      <a:r>
                        <a:rPr lang="en-US" sz="2300">
                          <a:solidFill>
                            <a:srgbClr val="1C506B"/>
                          </a:solidFill>
                          <a:latin typeface="Quicksand"/>
                          <a:ea typeface="Quicksand"/>
                          <a:cs typeface="Quicksand"/>
                          <a:sym typeface="Quicksand"/>
                        </a:rPr>
                        <a:t>GPS Module Software Integration</a:t>
                      </a:r>
                      <a:endParaRPr sz="2300">
                        <a:solidFill>
                          <a:srgbClr val="1C506B"/>
                        </a:solidFill>
                        <a:latin typeface="Quicksand"/>
                        <a:ea typeface="Quicksand"/>
                        <a:cs typeface="Quicksand"/>
                        <a:sym typeface="Quicksand"/>
                      </a:endParaRPr>
                    </a:p>
                  </a:txBody>
                  <a:tcPr marT="91425" marB="91425" marR="91425" marL="91425">
                    <a:solidFill>
                      <a:schemeClr val="lt1"/>
                    </a:solidFill>
                  </a:tcPr>
                </a:tc>
                <a:tc rowSpan="2">
                  <a:txBody>
                    <a:bodyPr/>
                    <a:lstStyle/>
                    <a:p>
                      <a:pPr indent="-374650" lvl="0" marL="457200" rtl="0" algn="l">
                        <a:spcBef>
                          <a:spcPts val="0"/>
                        </a:spcBef>
                        <a:spcAft>
                          <a:spcPts val="0"/>
                        </a:spcAft>
                        <a:buClr>
                          <a:srgbClr val="1C506B"/>
                        </a:buClr>
                        <a:buSzPts val="2300"/>
                        <a:buFont typeface="Quicksand"/>
                        <a:buChar char="●"/>
                      </a:pPr>
                      <a:r>
                        <a:rPr lang="en-US" sz="2300">
                          <a:solidFill>
                            <a:srgbClr val="1C506B"/>
                          </a:solidFill>
                          <a:latin typeface="Quicksand"/>
                          <a:ea typeface="Quicksand"/>
                          <a:cs typeface="Quicksand"/>
                          <a:sym typeface="Quicksand"/>
                        </a:rPr>
                        <a:t>Route Navigation API Implementation </a:t>
                      </a:r>
                      <a:endParaRPr sz="2300">
                        <a:solidFill>
                          <a:srgbClr val="1C506B"/>
                        </a:solidFill>
                        <a:latin typeface="Quicksand"/>
                        <a:ea typeface="Quicksand"/>
                        <a:cs typeface="Quicksand"/>
                        <a:sym typeface="Quicksand"/>
                      </a:endParaRPr>
                    </a:p>
                    <a:p>
                      <a:pPr indent="0" lvl="0" marL="457200" rtl="0" algn="l">
                        <a:spcBef>
                          <a:spcPts val="0"/>
                        </a:spcBef>
                        <a:spcAft>
                          <a:spcPts val="0"/>
                        </a:spcAft>
                        <a:buNone/>
                      </a:pPr>
                      <a:r>
                        <a:t/>
                      </a:r>
                      <a:endParaRPr sz="2300">
                        <a:solidFill>
                          <a:srgbClr val="1C506B"/>
                        </a:solidFill>
                        <a:latin typeface="Quicksand"/>
                        <a:ea typeface="Quicksand"/>
                        <a:cs typeface="Quicksand"/>
                        <a:sym typeface="Quicksand"/>
                      </a:endParaRPr>
                    </a:p>
                    <a:p>
                      <a:pPr indent="-374650" lvl="0" marL="457200" rtl="0" algn="l">
                        <a:spcBef>
                          <a:spcPts val="0"/>
                        </a:spcBef>
                        <a:spcAft>
                          <a:spcPts val="0"/>
                        </a:spcAft>
                        <a:buClr>
                          <a:srgbClr val="1C506B"/>
                        </a:buClr>
                        <a:buSzPts val="2300"/>
                        <a:buFont typeface="Quicksand"/>
                        <a:buChar char="●"/>
                      </a:pPr>
                      <a:r>
                        <a:rPr lang="en-US" sz="2300">
                          <a:solidFill>
                            <a:srgbClr val="1C506B"/>
                          </a:solidFill>
                          <a:latin typeface="Quicksand"/>
                          <a:ea typeface="Quicksand"/>
                          <a:cs typeface="Quicksand"/>
                          <a:sym typeface="Quicksand"/>
                        </a:rPr>
                        <a:t>Sound system testing </a:t>
                      </a:r>
                      <a:endParaRPr sz="2300">
                        <a:solidFill>
                          <a:srgbClr val="1C506B"/>
                        </a:solidFill>
                        <a:latin typeface="Quicksand"/>
                        <a:ea typeface="Quicksand"/>
                        <a:cs typeface="Quicksand"/>
                        <a:sym typeface="Quicksand"/>
                      </a:endParaRPr>
                    </a:p>
                  </a:txBody>
                  <a:tcPr marT="91425" marB="91425" marR="91425" marL="91425">
                    <a:solidFill>
                      <a:schemeClr val="lt1"/>
                    </a:solidFill>
                  </a:tcPr>
                </a:tc>
                <a:tc rowSpan="2">
                  <a:txBody>
                    <a:bodyPr/>
                    <a:lstStyle/>
                    <a:p>
                      <a:pPr indent="-374650" lvl="0" marL="457200" rtl="0" algn="l">
                        <a:spcBef>
                          <a:spcPts val="0"/>
                        </a:spcBef>
                        <a:spcAft>
                          <a:spcPts val="0"/>
                        </a:spcAft>
                        <a:buClr>
                          <a:srgbClr val="1C506B"/>
                        </a:buClr>
                        <a:buSzPts val="2300"/>
                        <a:buFont typeface="Quicksand"/>
                        <a:buChar char="●"/>
                      </a:pPr>
                      <a:r>
                        <a:rPr lang="en-US" sz="2300">
                          <a:solidFill>
                            <a:srgbClr val="1C506B"/>
                          </a:solidFill>
                          <a:latin typeface="Quicksand"/>
                          <a:ea typeface="Quicksand"/>
                          <a:cs typeface="Quicksand"/>
                          <a:sym typeface="Quicksand"/>
                        </a:rPr>
                        <a:t>ToF Sensor PCB Design </a:t>
                      </a:r>
                      <a:endParaRPr sz="2300">
                        <a:solidFill>
                          <a:srgbClr val="1C506B"/>
                        </a:solidFill>
                        <a:latin typeface="Quicksand"/>
                        <a:ea typeface="Quicksand"/>
                        <a:cs typeface="Quicksand"/>
                        <a:sym typeface="Quicksand"/>
                      </a:endParaRPr>
                    </a:p>
                    <a:p>
                      <a:pPr indent="0" lvl="0" marL="457200" rtl="0" algn="l">
                        <a:spcBef>
                          <a:spcPts val="0"/>
                        </a:spcBef>
                        <a:spcAft>
                          <a:spcPts val="0"/>
                        </a:spcAft>
                        <a:buNone/>
                      </a:pPr>
                      <a:r>
                        <a:t/>
                      </a:r>
                      <a:endParaRPr sz="2300">
                        <a:solidFill>
                          <a:srgbClr val="1C506B"/>
                        </a:solidFill>
                        <a:latin typeface="Quicksand"/>
                        <a:ea typeface="Quicksand"/>
                        <a:cs typeface="Quicksand"/>
                        <a:sym typeface="Quicksand"/>
                      </a:endParaRPr>
                    </a:p>
                    <a:p>
                      <a:pPr indent="-374650" lvl="0" marL="457200" rtl="0" algn="l">
                        <a:spcBef>
                          <a:spcPts val="0"/>
                        </a:spcBef>
                        <a:spcAft>
                          <a:spcPts val="0"/>
                        </a:spcAft>
                        <a:buClr>
                          <a:srgbClr val="1C506B"/>
                        </a:buClr>
                        <a:buSzPts val="2300"/>
                        <a:buFont typeface="Quicksand"/>
                        <a:buChar char="●"/>
                      </a:pPr>
                      <a:r>
                        <a:rPr lang="en-US" sz="2300">
                          <a:solidFill>
                            <a:srgbClr val="1C506B"/>
                          </a:solidFill>
                          <a:latin typeface="Quicksand"/>
                          <a:ea typeface="Quicksand"/>
                          <a:cs typeface="Quicksand"/>
                          <a:sym typeface="Quicksand"/>
                        </a:rPr>
                        <a:t>Sensor Software Implementation and testing </a:t>
                      </a:r>
                      <a:endParaRPr sz="2300">
                        <a:solidFill>
                          <a:srgbClr val="1C506B"/>
                        </a:solidFill>
                        <a:latin typeface="Quicksand"/>
                        <a:ea typeface="Quicksand"/>
                        <a:cs typeface="Quicksand"/>
                        <a:sym typeface="Quicksand"/>
                      </a:endParaRPr>
                    </a:p>
                  </a:txBody>
                  <a:tcPr marT="91425" marB="91425" marR="91425" marL="91425">
                    <a:solidFill>
                      <a:schemeClr val="lt1"/>
                    </a:solidFill>
                  </a:tcPr>
                </a:tc>
                <a:tc rowSpan="2">
                  <a:txBody>
                    <a:bodyPr/>
                    <a:lstStyle/>
                    <a:p>
                      <a:pPr indent="-374650" lvl="0" marL="457200" rtl="0" algn="l">
                        <a:spcBef>
                          <a:spcPts val="0"/>
                        </a:spcBef>
                        <a:spcAft>
                          <a:spcPts val="0"/>
                        </a:spcAft>
                        <a:buClr>
                          <a:srgbClr val="1C506B"/>
                        </a:buClr>
                        <a:buSzPts val="2300"/>
                        <a:buFont typeface="Quicksand"/>
                        <a:buChar char="●"/>
                      </a:pPr>
                      <a:r>
                        <a:rPr lang="en-US" sz="2300">
                          <a:solidFill>
                            <a:srgbClr val="1C506B"/>
                          </a:solidFill>
                          <a:latin typeface="Quicksand"/>
                          <a:ea typeface="Quicksand"/>
                          <a:cs typeface="Quicksand"/>
                          <a:sym typeface="Quicksand"/>
                        </a:rPr>
                        <a:t>Smartnav Housing 3d Design</a:t>
                      </a:r>
                      <a:endParaRPr sz="2300">
                        <a:solidFill>
                          <a:srgbClr val="1C506B"/>
                        </a:solidFill>
                        <a:latin typeface="Quicksand"/>
                        <a:ea typeface="Quicksand"/>
                        <a:cs typeface="Quicksand"/>
                        <a:sym typeface="Quicksand"/>
                      </a:endParaRPr>
                    </a:p>
                    <a:p>
                      <a:pPr indent="0" lvl="0" marL="457200" rtl="0" algn="l">
                        <a:spcBef>
                          <a:spcPts val="0"/>
                        </a:spcBef>
                        <a:spcAft>
                          <a:spcPts val="0"/>
                        </a:spcAft>
                        <a:buNone/>
                      </a:pPr>
                      <a:r>
                        <a:t/>
                      </a:r>
                      <a:endParaRPr sz="2300">
                        <a:solidFill>
                          <a:srgbClr val="1C506B"/>
                        </a:solidFill>
                        <a:latin typeface="Quicksand"/>
                        <a:ea typeface="Quicksand"/>
                        <a:cs typeface="Quicksand"/>
                        <a:sym typeface="Quicksand"/>
                      </a:endParaRPr>
                    </a:p>
                    <a:p>
                      <a:pPr indent="-374650" lvl="0" marL="457200" rtl="0" algn="l">
                        <a:spcBef>
                          <a:spcPts val="0"/>
                        </a:spcBef>
                        <a:spcAft>
                          <a:spcPts val="0"/>
                        </a:spcAft>
                        <a:buClr>
                          <a:srgbClr val="1C506B"/>
                        </a:buClr>
                        <a:buSzPts val="2300"/>
                        <a:buFont typeface="Quicksand"/>
                        <a:buChar char="●"/>
                      </a:pPr>
                      <a:r>
                        <a:rPr lang="en-US" sz="2300">
                          <a:solidFill>
                            <a:srgbClr val="1C506B"/>
                          </a:solidFill>
                          <a:latin typeface="Quicksand"/>
                          <a:ea typeface="Quicksand"/>
                          <a:cs typeface="Quicksand"/>
                          <a:sym typeface="Quicksand"/>
                        </a:rPr>
                        <a:t>IR sensor Software testing and integration </a:t>
                      </a:r>
                      <a:endParaRPr sz="2300">
                        <a:solidFill>
                          <a:srgbClr val="1C506B"/>
                        </a:solidFill>
                        <a:latin typeface="Quicksand"/>
                        <a:ea typeface="Quicksand"/>
                        <a:cs typeface="Quicksand"/>
                        <a:sym typeface="Quicksand"/>
                      </a:endParaRPr>
                    </a:p>
                  </a:txBody>
                  <a:tcPr marT="91425" marB="91425" marR="91425" marL="91425">
                    <a:solidFill>
                      <a:schemeClr val="lt1"/>
                    </a:solidFill>
                  </a:tcPr>
                </a:tc>
              </a:tr>
              <a:tr h="4601000">
                <a:tc vMerge="1"/>
                <a:tc vMerge="1"/>
                <a:tc vMerge="1"/>
                <a:tc vMerge="1"/>
                <a:tc vMerge="1"/>
              </a:tr>
            </a:tbl>
          </a:graphicData>
        </a:graphic>
      </p:graphicFrame>
      <p:pic>
        <p:nvPicPr>
          <p:cNvPr id="477" name="Google Shape;477;g35fbfd681e3_2_38" title="IMG_4189.png"/>
          <p:cNvPicPr preferRelativeResize="0"/>
          <p:nvPr/>
        </p:nvPicPr>
        <p:blipFill rotWithShape="1">
          <a:blip r:embed="rId3">
            <a:alphaModFix/>
          </a:blip>
          <a:srcRect b="26901" l="0" r="0" t="26906"/>
          <a:stretch/>
        </p:blipFill>
        <p:spPr>
          <a:xfrm>
            <a:off x="16539950" y="0"/>
            <a:ext cx="1748050" cy="1748050"/>
          </a:xfrm>
          <a:prstGeom prst="flowChartProcess">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81" name="Shape 481"/>
        <p:cNvGrpSpPr/>
        <p:nvPr/>
      </p:nvGrpSpPr>
      <p:grpSpPr>
        <a:xfrm>
          <a:off x="0" y="0"/>
          <a:ext cx="0" cy="0"/>
          <a:chOff x="0" y="0"/>
          <a:chExt cx="0" cy="0"/>
        </a:xfrm>
      </p:grpSpPr>
      <p:sp>
        <p:nvSpPr>
          <p:cNvPr id="482" name="Google Shape;482;p22"/>
          <p:cNvSpPr txBox="1"/>
          <p:nvPr/>
        </p:nvSpPr>
        <p:spPr>
          <a:xfrm>
            <a:off x="3442700" y="3369682"/>
            <a:ext cx="11402700" cy="37227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1" i="1" lang="en-US" sz="10077">
                <a:solidFill>
                  <a:srgbClr val="0F4662"/>
                </a:solidFill>
                <a:latin typeface="Cormorant Garamond"/>
                <a:ea typeface="Cormorant Garamond"/>
                <a:cs typeface="Cormorant Garamond"/>
                <a:sym typeface="Cormorant Garamond"/>
              </a:rPr>
              <a:t>Thank you! We’re happy to take questions.</a:t>
            </a:r>
            <a:endParaRPr sz="9577"/>
          </a:p>
        </p:txBody>
      </p:sp>
      <p:cxnSp>
        <p:nvCxnSpPr>
          <p:cNvPr id="483" name="Google Shape;483;p22"/>
          <p:cNvCxnSpPr/>
          <p:nvPr/>
        </p:nvCxnSpPr>
        <p:spPr>
          <a:xfrm>
            <a:off x="5897880" y="2215083"/>
            <a:ext cx="6492240" cy="0"/>
          </a:xfrm>
          <a:prstGeom prst="straightConnector1">
            <a:avLst/>
          </a:prstGeom>
          <a:noFill/>
          <a:ln cap="flat" cmpd="sng" w="76200">
            <a:solidFill>
              <a:srgbClr val="0F4662"/>
            </a:solidFill>
            <a:prstDash val="solid"/>
            <a:round/>
            <a:headEnd len="sm" w="sm" type="none"/>
            <a:tailEnd len="sm" w="sm" type="none"/>
          </a:ln>
        </p:spPr>
      </p:cxnSp>
      <p:sp>
        <p:nvSpPr>
          <p:cNvPr id="484" name="Google Shape;484;p22"/>
          <p:cNvSpPr/>
          <p:nvPr/>
        </p:nvSpPr>
        <p:spPr>
          <a:xfrm>
            <a:off x="8304001" y="1116666"/>
            <a:ext cx="1679997" cy="249900"/>
          </a:xfrm>
          <a:custGeom>
            <a:rect b="b" l="l" r="r" t="t"/>
            <a:pathLst>
              <a:path extrusionOk="0" h="249900" w="1679997">
                <a:moveTo>
                  <a:pt x="0" y="0"/>
                </a:moveTo>
                <a:lnTo>
                  <a:pt x="1679998" y="0"/>
                </a:lnTo>
                <a:lnTo>
                  <a:pt x="1679998" y="249899"/>
                </a:lnTo>
                <a:lnTo>
                  <a:pt x="0" y="249899"/>
                </a:lnTo>
                <a:lnTo>
                  <a:pt x="0" y="0"/>
                </a:lnTo>
                <a:close/>
              </a:path>
            </a:pathLst>
          </a:custGeom>
          <a:blipFill rotWithShape="1">
            <a:blip r:embed="rId3">
              <a:alphaModFix/>
            </a:blip>
            <a:stretch>
              <a:fillRect b="0" l="0" r="0" t="0"/>
            </a:stretch>
          </a:blipFill>
          <a:ln>
            <a:noFill/>
          </a:ln>
        </p:spPr>
      </p:sp>
      <p:cxnSp>
        <p:nvCxnSpPr>
          <p:cNvPr id="485" name="Google Shape;485;p22"/>
          <p:cNvCxnSpPr/>
          <p:nvPr/>
        </p:nvCxnSpPr>
        <p:spPr>
          <a:xfrm>
            <a:off x="5897880" y="8159883"/>
            <a:ext cx="6492240" cy="0"/>
          </a:xfrm>
          <a:prstGeom prst="straightConnector1">
            <a:avLst/>
          </a:prstGeom>
          <a:noFill/>
          <a:ln cap="flat" cmpd="sng" w="76200">
            <a:solidFill>
              <a:srgbClr val="0F4662"/>
            </a:solidFill>
            <a:prstDash val="solid"/>
            <a:round/>
            <a:headEnd len="sm" w="sm" type="none"/>
            <a:tailEnd len="sm" w="sm" type="none"/>
          </a:ln>
        </p:spPr>
      </p:cxnSp>
      <p:sp>
        <p:nvSpPr>
          <p:cNvPr id="486" name="Google Shape;486;p22"/>
          <p:cNvSpPr/>
          <p:nvPr/>
        </p:nvSpPr>
        <p:spPr>
          <a:xfrm>
            <a:off x="8304001" y="9008400"/>
            <a:ext cx="1679997" cy="249900"/>
          </a:xfrm>
          <a:custGeom>
            <a:rect b="b" l="l" r="r" t="t"/>
            <a:pathLst>
              <a:path extrusionOk="0" h="249900" w="1679997">
                <a:moveTo>
                  <a:pt x="0" y="0"/>
                </a:moveTo>
                <a:lnTo>
                  <a:pt x="1679998" y="0"/>
                </a:lnTo>
                <a:lnTo>
                  <a:pt x="1679998" y="249900"/>
                </a:lnTo>
                <a:lnTo>
                  <a:pt x="0" y="249900"/>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15" name="Shape 115"/>
        <p:cNvGrpSpPr/>
        <p:nvPr/>
      </p:nvGrpSpPr>
      <p:grpSpPr>
        <a:xfrm>
          <a:off x="0" y="0"/>
          <a:ext cx="0" cy="0"/>
          <a:chOff x="0" y="0"/>
          <a:chExt cx="0" cy="0"/>
        </a:xfrm>
      </p:grpSpPr>
      <p:sp>
        <p:nvSpPr>
          <p:cNvPr id="116" name="Google Shape;116;g35b7a0aaed5_0_0"/>
          <p:cNvSpPr/>
          <p:nvPr/>
        </p:nvSpPr>
        <p:spPr>
          <a:xfrm>
            <a:off x="14363828" y="638759"/>
            <a:ext cx="1679997" cy="249900"/>
          </a:xfrm>
          <a:custGeom>
            <a:rect b="b" l="l" r="r" t="t"/>
            <a:pathLst>
              <a:path extrusionOk="0" h="249900" w="1679997">
                <a:moveTo>
                  <a:pt x="0" y="0"/>
                </a:moveTo>
                <a:lnTo>
                  <a:pt x="1679997" y="0"/>
                </a:lnTo>
                <a:lnTo>
                  <a:pt x="1679997" y="249900"/>
                </a:lnTo>
                <a:lnTo>
                  <a:pt x="0" y="249900"/>
                </a:lnTo>
                <a:lnTo>
                  <a:pt x="0" y="0"/>
                </a:lnTo>
                <a:close/>
              </a:path>
            </a:pathLst>
          </a:custGeom>
          <a:blipFill rotWithShape="1">
            <a:blip r:embed="rId3">
              <a:alphaModFix/>
            </a:blip>
            <a:stretch>
              <a:fillRect b="0" l="0" r="0" t="0"/>
            </a:stretch>
          </a:blipFill>
          <a:ln>
            <a:noFill/>
          </a:ln>
        </p:spPr>
      </p:sp>
      <p:sp>
        <p:nvSpPr>
          <p:cNvPr id="117" name="Google Shape;117;g35b7a0aaed5_0_0"/>
          <p:cNvSpPr/>
          <p:nvPr/>
        </p:nvSpPr>
        <p:spPr>
          <a:xfrm>
            <a:off x="1024384" y="9529723"/>
            <a:ext cx="1679997" cy="249900"/>
          </a:xfrm>
          <a:custGeom>
            <a:rect b="b" l="l" r="r" t="t"/>
            <a:pathLst>
              <a:path extrusionOk="0" h="249900" w="1679997">
                <a:moveTo>
                  <a:pt x="0" y="0"/>
                </a:moveTo>
                <a:lnTo>
                  <a:pt x="1679997" y="0"/>
                </a:lnTo>
                <a:lnTo>
                  <a:pt x="1679997" y="249900"/>
                </a:lnTo>
                <a:lnTo>
                  <a:pt x="0" y="249900"/>
                </a:lnTo>
                <a:lnTo>
                  <a:pt x="0" y="0"/>
                </a:lnTo>
                <a:close/>
              </a:path>
            </a:pathLst>
          </a:custGeom>
          <a:blipFill rotWithShape="1">
            <a:blip r:embed="rId3">
              <a:alphaModFix/>
            </a:blip>
            <a:stretch>
              <a:fillRect b="0" l="0" r="0" t="0"/>
            </a:stretch>
          </a:blipFill>
          <a:ln>
            <a:noFill/>
          </a:ln>
        </p:spPr>
      </p:sp>
      <p:sp>
        <p:nvSpPr>
          <p:cNvPr id="118" name="Google Shape;118;g35b7a0aaed5_0_0"/>
          <p:cNvSpPr txBox="1"/>
          <p:nvPr/>
        </p:nvSpPr>
        <p:spPr>
          <a:xfrm>
            <a:off x="389384" y="255809"/>
            <a:ext cx="14072100" cy="1015800"/>
          </a:xfrm>
          <a:prstGeom prst="rect">
            <a:avLst/>
          </a:prstGeom>
          <a:noFill/>
          <a:ln>
            <a:noFill/>
          </a:ln>
        </p:spPr>
        <p:txBody>
          <a:bodyPr anchorCtr="0" anchor="t" bIns="0" lIns="0" spcFirstLastPara="1" rIns="0" wrap="square" tIns="0">
            <a:spAutoFit/>
          </a:bodyPr>
          <a:lstStyle/>
          <a:p>
            <a:pPr indent="0" lvl="0" marL="0" marR="0" rtl="0" algn="l">
              <a:lnSpc>
                <a:spcPct val="135742"/>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Goals</a:t>
            </a:r>
            <a:r>
              <a:rPr b="1" i="1" lang="en-US" sz="6600">
                <a:solidFill>
                  <a:srgbClr val="0F4662"/>
                </a:solidFill>
                <a:latin typeface="Cormorant Garamond"/>
                <a:ea typeface="Cormorant Garamond"/>
                <a:cs typeface="Cormorant Garamond"/>
                <a:sym typeface="Cormorant Garamond"/>
              </a:rPr>
              <a:t> and Objectives</a:t>
            </a:r>
            <a:endParaRPr b="1" i="1" sz="6399">
              <a:solidFill>
                <a:srgbClr val="0F4662"/>
              </a:solidFill>
              <a:latin typeface="Cormorant Garamond"/>
              <a:ea typeface="Cormorant Garamond"/>
              <a:cs typeface="Cormorant Garamond"/>
              <a:sym typeface="Cormorant Garamond"/>
            </a:endParaRPr>
          </a:p>
        </p:txBody>
      </p:sp>
      <p:sp>
        <p:nvSpPr>
          <p:cNvPr id="119" name="Google Shape;119;g35b7a0aaed5_0_0"/>
          <p:cNvSpPr/>
          <p:nvPr/>
        </p:nvSpPr>
        <p:spPr>
          <a:xfrm>
            <a:off x="868680" y="1874520"/>
            <a:ext cx="3911439" cy="7367124"/>
          </a:xfrm>
          <a:custGeom>
            <a:rect b="b" l="l" r="r" t="t"/>
            <a:pathLst>
              <a:path extrusionOk="0" h="1692619" w="1418473">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DBE5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35b7a0aaed5_0_0"/>
          <p:cNvSpPr/>
          <p:nvPr/>
        </p:nvSpPr>
        <p:spPr>
          <a:xfrm>
            <a:off x="5029200" y="1966700"/>
            <a:ext cx="3914985" cy="7367124"/>
          </a:xfrm>
          <a:custGeom>
            <a:rect b="b" l="l" r="r" t="t"/>
            <a:pathLst>
              <a:path extrusionOk="0" h="1692619" w="1418473">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8F7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35b7a0aaed5_0_0"/>
          <p:cNvSpPr/>
          <p:nvPr/>
        </p:nvSpPr>
        <p:spPr>
          <a:xfrm>
            <a:off x="9182373" y="1966700"/>
            <a:ext cx="3914985" cy="7367124"/>
          </a:xfrm>
          <a:custGeom>
            <a:rect b="b" l="l" r="r" t="t"/>
            <a:pathLst>
              <a:path extrusionOk="0" h="1692619" w="1418473">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A9BE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35b7a0aaed5_0_0"/>
          <p:cNvSpPr/>
          <p:nvPr/>
        </p:nvSpPr>
        <p:spPr>
          <a:xfrm>
            <a:off x="13248099" y="1966700"/>
            <a:ext cx="3911439" cy="7367124"/>
          </a:xfrm>
          <a:custGeom>
            <a:rect b="b" l="l" r="r" t="t"/>
            <a:pathLst>
              <a:path extrusionOk="0" h="1692619" w="1418473">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FF2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35b7a0aaed5_0_0"/>
          <p:cNvSpPr txBox="1"/>
          <p:nvPr/>
        </p:nvSpPr>
        <p:spPr>
          <a:xfrm>
            <a:off x="1769700" y="2027300"/>
            <a:ext cx="1901400" cy="1493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300">
                <a:solidFill>
                  <a:schemeClr val="dk1"/>
                </a:solidFill>
                <a:latin typeface="Calibri"/>
                <a:ea typeface="Calibri"/>
                <a:cs typeface="Calibri"/>
                <a:sym typeface="Calibri"/>
              </a:rPr>
              <a:t> </a:t>
            </a:r>
            <a:r>
              <a:rPr lang="en-US" sz="3200">
                <a:solidFill>
                  <a:schemeClr val="dk1"/>
                </a:solidFill>
                <a:latin typeface="Calibri"/>
                <a:ea typeface="Calibri"/>
                <a:cs typeface="Calibri"/>
                <a:sym typeface="Calibri"/>
              </a:rPr>
              <a:t>Basic </a:t>
            </a:r>
            <a:endParaRPr sz="3200">
              <a:solidFill>
                <a:schemeClr val="dk1"/>
              </a:solidFill>
              <a:latin typeface="Calibri"/>
              <a:ea typeface="Calibri"/>
              <a:cs typeface="Calibri"/>
              <a:sym typeface="Calibri"/>
            </a:endParaRPr>
          </a:p>
          <a:p>
            <a:pPr indent="0" lvl="0" marL="0" rtl="0" algn="ctr">
              <a:spcBef>
                <a:spcPts val="0"/>
              </a:spcBef>
              <a:spcAft>
                <a:spcPts val="0"/>
              </a:spcAft>
              <a:buNone/>
            </a:pPr>
            <a:r>
              <a:rPr lang="en-US" sz="3200">
                <a:solidFill>
                  <a:schemeClr val="dk1"/>
                </a:solidFill>
                <a:latin typeface="Calibri"/>
                <a:ea typeface="Calibri"/>
                <a:cs typeface="Calibri"/>
                <a:sym typeface="Calibri"/>
              </a:rPr>
              <a:t>Goals</a:t>
            </a:r>
            <a:endParaRPr sz="3200">
              <a:solidFill>
                <a:schemeClr val="dk1"/>
              </a:solidFill>
              <a:latin typeface="Calibri"/>
              <a:ea typeface="Calibri"/>
              <a:cs typeface="Calibri"/>
              <a:sym typeface="Calibri"/>
            </a:endParaRPr>
          </a:p>
        </p:txBody>
      </p:sp>
      <p:sp>
        <p:nvSpPr>
          <p:cNvPr id="124" name="Google Shape;124;g35b7a0aaed5_0_0"/>
          <p:cNvSpPr txBox="1"/>
          <p:nvPr/>
        </p:nvSpPr>
        <p:spPr>
          <a:xfrm>
            <a:off x="5797675" y="2133350"/>
            <a:ext cx="2070900" cy="1493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libri"/>
                <a:ea typeface="Calibri"/>
                <a:cs typeface="Calibri"/>
                <a:sym typeface="Calibri"/>
              </a:rPr>
              <a:t>Advanced</a:t>
            </a:r>
            <a:endParaRPr sz="3200">
              <a:solidFill>
                <a:schemeClr val="dk1"/>
              </a:solidFill>
              <a:latin typeface="Calibri"/>
              <a:ea typeface="Calibri"/>
              <a:cs typeface="Calibri"/>
              <a:sym typeface="Calibri"/>
            </a:endParaRPr>
          </a:p>
          <a:p>
            <a:pPr indent="0" lvl="0" marL="0" rtl="0" algn="ctr">
              <a:spcBef>
                <a:spcPts val="0"/>
              </a:spcBef>
              <a:spcAft>
                <a:spcPts val="0"/>
              </a:spcAft>
              <a:buNone/>
            </a:pPr>
            <a:r>
              <a:rPr lang="en-US" sz="3200">
                <a:solidFill>
                  <a:schemeClr val="dk1"/>
                </a:solidFill>
                <a:latin typeface="Calibri"/>
                <a:ea typeface="Calibri"/>
                <a:cs typeface="Calibri"/>
                <a:sym typeface="Calibri"/>
              </a:rPr>
              <a:t>Goals</a:t>
            </a:r>
            <a:endParaRPr sz="3200">
              <a:solidFill>
                <a:schemeClr val="dk1"/>
              </a:solidFill>
              <a:latin typeface="Calibri"/>
              <a:ea typeface="Calibri"/>
              <a:cs typeface="Calibri"/>
              <a:sym typeface="Calibri"/>
            </a:endParaRPr>
          </a:p>
        </p:txBody>
      </p:sp>
      <p:sp>
        <p:nvSpPr>
          <p:cNvPr id="125" name="Google Shape;125;g35b7a0aaed5_0_0"/>
          <p:cNvSpPr txBox="1"/>
          <p:nvPr/>
        </p:nvSpPr>
        <p:spPr>
          <a:xfrm>
            <a:off x="9995149" y="2229425"/>
            <a:ext cx="2202000" cy="1493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libri"/>
                <a:ea typeface="Calibri"/>
                <a:cs typeface="Calibri"/>
                <a:sym typeface="Calibri"/>
              </a:rPr>
              <a:t>Stretch</a:t>
            </a:r>
            <a:endParaRPr sz="3200">
              <a:solidFill>
                <a:schemeClr val="dk1"/>
              </a:solidFill>
              <a:latin typeface="Calibri"/>
              <a:ea typeface="Calibri"/>
              <a:cs typeface="Calibri"/>
              <a:sym typeface="Calibri"/>
            </a:endParaRPr>
          </a:p>
          <a:p>
            <a:pPr indent="0" lvl="0" marL="0" rtl="0" algn="ctr">
              <a:spcBef>
                <a:spcPts val="0"/>
              </a:spcBef>
              <a:spcAft>
                <a:spcPts val="0"/>
              </a:spcAft>
              <a:buNone/>
            </a:pPr>
            <a:r>
              <a:rPr lang="en-US" sz="3200">
                <a:solidFill>
                  <a:schemeClr val="dk1"/>
                </a:solidFill>
                <a:latin typeface="Calibri"/>
                <a:ea typeface="Calibri"/>
                <a:cs typeface="Calibri"/>
                <a:sym typeface="Calibri"/>
              </a:rPr>
              <a:t>Goals</a:t>
            </a:r>
            <a:endParaRPr sz="3200">
              <a:solidFill>
                <a:schemeClr val="dk1"/>
              </a:solidFill>
              <a:latin typeface="Calibri"/>
              <a:ea typeface="Calibri"/>
              <a:cs typeface="Calibri"/>
              <a:sym typeface="Calibri"/>
            </a:endParaRPr>
          </a:p>
        </p:txBody>
      </p:sp>
      <p:sp>
        <p:nvSpPr>
          <p:cNvPr id="126" name="Google Shape;126;g35b7a0aaed5_0_0"/>
          <p:cNvSpPr txBox="1"/>
          <p:nvPr/>
        </p:nvSpPr>
        <p:spPr>
          <a:xfrm>
            <a:off x="14102825" y="2229425"/>
            <a:ext cx="2202000" cy="1493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libri"/>
                <a:ea typeface="Calibri"/>
                <a:cs typeface="Calibri"/>
                <a:sym typeface="Calibri"/>
              </a:rPr>
              <a:t>SMART</a:t>
            </a:r>
            <a:endParaRPr sz="3200">
              <a:solidFill>
                <a:schemeClr val="dk1"/>
              </a:solidFill>
              <a:latin typeface="Calibri"/>
              <a:ea typeface="Calibri"/>
              <a:cs typeface="Calibri"/>
              <a:sym typeface="Calibri"/>
            </a:endParaRPr>
          </a:p>
          <a:p>
            <a:pPr indent="0" lvl="0" marL="0" rtl="0" algn="ctr">
              <a:spcBef>
                <a:spcPts val="0"/>
              </a:spcBef>
              <a:spcAft>
                <a:spcPts val="0"/>
              </a:spcAft>
              <a:buNone/>
            </a:pPr>
            <a:r>
              <a:rPr lang="en-US" sz="3200">
                <a:solidFill>
                  <a:schemeClr val="dk1"/>
                </a:solidFill>
                <a:latin typeface="Calibri"/>
                <a:ea typeface="Calibri"/>
                <a:cs typeface="Calibri"/>
                <a:sym typeface="Calibri"/>
              </a:rPr>
              <a:t>Objectives</a:t>
            </a:r>
            <a:endParaRPr sz="3200">
              <a:solidFill>
                <a:schemeClr val="dk1"/>
              </a:solidFill>
              <a:latin typeface="Calibri"/>
              <a:ea typeface="Calibri"/>
              <a:cs typeface="Calibri"/>
              <a:sym typeface="Calibri"/>
            </a:endParaRPr>
          </a:p>
        </p:txBody>
      </p:sp>
      <p:sp>
        <p:nvSpPr>
          <p:cNvPr id="127" name="Google Shape;127;g35b7a0aaed5_0_0"/>
          <p:cNvSpPr txBox="1"/>
          <p:nvPr/>
        </p:nvSpPr>
        <p:spPr>
          <a:xfrm>
            <a:off x="1124712" y="3723225"/>
            <a:ext cx="3191400" cy="5194500"/>
          </a:xfrm>
          <a:prstGeom prst="rect">
            <a:avLst/>
          </a:prstGeom>
          <a:noFill/>
          <a:ln>
            <a:noFill/>
          </a:ln>
        </p:spPr>
        <p:txBody>
          <a:bodyPr anchorCtr="0" anchor="t" bIns="91425" lIns="91425" spcFirstLastPara="1" rIns="91425" wrap="square" tIns="91425">
            <a:normAutofit lnSpcReduction="10000"/>
          </a:bodyPr>
          <a:lstStyle/>
          <a:p>
            <a:pPr indent="-381000" lvl="0" marL="457200" rtl="0" algn="l">
              <a:spcBef>
                <a:spcPts val="0"/>
              </a:spcBef>
              <a:spcAft>
                <a:spcPts val="0"/>
              </a:spcAft>
              <a:buClr>
                <a:srgbClr val="295A73"/>
              </a:buClr>
              <a:buSzPts val="2400"/>
              <a:buChar char="•"/>
            </a:pPr>
            <a:r>
              <a:rPr lang="en-US" sz="2400">
                <a:solidFill>
                  <a:srgbClr val="456F84"/>
                </a:solidFill>
              </a:rPr>
              <a:t>Detect nearby obstacles in real time using ToF and IR sensors.</a:t>
            </a:r>
            <a:br>
              <a:rPr lang="en-US" sz="2400">
                <a:solidFill>
                  <a:srgbClr val="295A73"/>
                </a:solidFill>
                <a:latin typeface="Calibri"/>
                <a:ea typeface="Calibri"/>
                <a:cs typeface="Calibri"/>
                <a:sym typeface="Calibri"/>
              </a:rPr>
            </a:br>
            <a:endParaRPr sz="2400">
              <a:solidFill>
                <a:srgbClr val="295A73"/>
              </a:solidFill>
              <a:latin typeface="Calibri"/>
              <a:ea typeface="Calibri"/>
              <a:cs typeface="Calibri"/>
              <a:sym typeface="Calibri"/>
            </a:endParaRPr>
          </a:p>
          <a:p>
            <a:pPr indent="-381000" lvl="0" marL="457200" rtl="0" algn="l">
              <a:spcBef>
                <a:spcPts val="0"/>
              </a:spcBef>
              <a:spcAft>
                <a:spcPts val="0"/>
              </a:spcAft>
              <a:buClr>
                <a:srgbClr val="295A73"/>
              </a:buClr>
              <a:buSzPts val="2400"/>
              <a:buChar char="•"/>
            </a:pPr>
            <a:r>
              <a:rPr lang="en-US" sz="2400">
                <a:solidFill>
                  <a:srgbClr val="456F84"/>
                </a:solidFill>
              </a:rPr>
              <a:t>Provide accurate GPS-based navigation assistance.</a:t>
            </a:r>
            <a:br>
              <a:rPr lang="en-US" sz="2400">
                <a:solidFill>
                  <a:srgbClr val="295A73"/>
                </a:solidFill>
                <a:latin typeface="Calibri"/>
                <a:ea typeface="Calibri"/>
                <a:cs typeface="Calibri"/>
                <a:sym typeface="Calibri"/>
              </a:rPr>
            </a:br>
            <a:endParaRPr sz="2400">
              <a:solidFill>
                <a:srgbClr val="295A73"/>
              </a:solidFill>
              <a:latin typeface="Calibri"/>
              <a:ea typeface="Calibri"/>
              <a:cs typeface="Calibri"/>
              <a:sym typeface="Calibri"/>
            </a:endParaRPr>
          </a:p>
          <a:p>
            <a:pPr indent="-393700" lvl="0" marL="457200" rtl="0" algn="l">
              <a:spcBef>
                <a:spcPts val="0"/>
              </a:spcBef>
              <a:spcAft>
                <a:spcPts val="0"/>
              </a:spcAft>
              <a:buClr>
                <a:srgbClr val="295A73"/>
              </a:buClr>
              <a:buSzPts val="2600"/>
              <a:buChar char="•"/>
            </a:pPr>
            <a:r>
              <a:rPr lang="en-US" sz="2400">
                <a:solidFill>
                  <a:srgbClr val="456F84"/>
                </a:solidFill>
              </a:rPr>
              <a:t>Ensure the cane is lightweight and height-adjustable for ergonomic use.</a:t>
            </a:r>
            <a:endParaRPr sz="3400">
              <a:solidFill>
                <a:schemeClr val="dk1"/>
              </a:solidFill>
              <a:latin typeface="Calibri"/>
              <a:ea typeface="Calibri"/>
              <a:cs typeface="Calibri"/>
              <a:sym typeface="Calibri"/>
            </a:endParaRPr>
          </a:p>
        </p:txBody>
      </p:sp>
      <p:sp>
        <p:nvSpPr>
          <p:cNvPr id="128" name="Google Shape;128;g35b7a0aaed5_0_0"/>
          <p:cNvSpPr txBox="1"/>
          <p:nvPr/>
        </p:nvSpPr>
        <p:spPr>
          <a:xfrm>
            <a:off x="5340125" y="3723225"/>
            <a:ext cx="3191400" cy="5193900"/>
          </a:xfrm>
          <a:prstGeom prst="rect">
            <a:avLst/>
          </a:prstGeom>
          <a:noFill/>
          <a:ln>
            <a:noFill/>
          </a:ln>
        </p:spPr>
        <p:txBody>
          <a:bodyPr anchorCtr="0" anchor="t" bIns="91425" lIns="91425" spcFirstLastPara="1" rIns="91425" wrap="square" tIns="91425">
            <a:normAutofit/>
          </a:bodyPr>
          <a:lstStyle/>
          <a:p>
            <a:pPr indent="-381000" lvl="0" marL="457200" rtl="0" algn="l">
              <a:spcBef>
                <a:spcPts val="0"/>
              </a:spcBef>
              <a:spcAft>
                <a:spcPts val="0"/>
              </a:spcAft>
              <a:buClr>
                <a:srgbClr val="295A73"/>
              </a:buClr>
              <a:buSzPts val="2400"/>
              <a:buChar char="•"/>
            </a:pPr>
            <a:r>
              <a:rPr lang="en-US" sz="2400">
                <a:solidFill>
                  <a:srgbClr val="295A73"/>
                </a:solidFill>
                <a:latin typeface="Calibri"/>
                <a:ea typeface="Calibri"/>
                <a:cs typeface="Calibri"/>
                <a:sym typeface="Calibri"/>
              </a:rPr>
              <a:t>Dynamically recalculate the route if the user goes off track.</a:t>
            </a:r>
            <a:br>
              <a:rPr lang="en-US" sz="2400">
                <a:solidFill>
                  <a:srgbClr val="295A73"/>
                </a:solidFill>
                <a:latin typeface="Calibri"/>
                <a:ea typeface="Calibri"/>
                <a:cs typeface="Calibri"/>
                <a:sym typeface="Calibri"/>
              </a:rPr>
            </a:br>
            <a:endParaRPr sz="2400">
              <a:solidFill>
                <a:srgbClr val="295A73"/>
              </a:solidFill>
              <a:latin typeface="Calibri"/>
              <a:ea typeface="Calibri"/>
              <a:cs typeface="Calibri"/>
              <a:sym typeface="Calibri"/>
            </a:endParaRPr>
          </a:p>
          <a:p>
            <a:pPr indent="-381000" lvl="0" marL="457200" rtl="0" algn="l">
              <a:spcBef>
                <a:spcPts val="0"/>
              </a:spcBef>
              <a:spcAft>
                <a:spcPts val="0"/>
              </a:spcAft>
              <a:buClr>
                <a:srgbClr val="295A73"/>
              </a:buClr>
              <a:buSzPts val="2400"/>
              <a:buChar char="•"/>
            </a:pPr>
            <a:r>
              <a:rPr lang="en-US" sz="2400">
                <a:solidFill>
                  <a:srgbClr val="295A73"/>
                </a:solidFill>
                <a:latin typeface="Calibri"/>
                <a:ea typeface="Calibri"/>
                <a:cs typeface="Calibri"/>
                <a:sym typeface="Calibri"/>
              </a:rPr>
              <a:t>Alert the user when the battery is running low.</a:t>
            </a:r>
            <a:br>
              <a:rPr lang="en-US" sz="2400">
                <a:solidFill>
                  <a:srgbClr val="295A73"/>
                </a:solidFill>
                <a:latin typeface="Calibri"/>
                <a:ea typeface="Calibri"/>
                <a:cs typeface="Calibri"/>
                <a:sym typeface="Calibri"/>
              </a:rPr>
            </a:br>
            <a:endParaRPr sz="2400">
              <a:solidFill>
                <a:srgbClr val="295A73"/>
              </a:solidFill>
              <a:latin typeface="Calibri"/>
              <a:ea typeface="Calibri"/>
              <a:cs typeface="Calibri"/>
              <a:sym typeface="Calibri"/>
            </a:endParaRPr>
          </a:p>
          <a:p>
            <a:pPr indent="-381000" lvl="0" marL="457200" rtl="0" algn="l">
              <a:spcBef>
                <a:spcPts val="0"/>
              </a:spcBef>
              <a:spcAft>
                <a:spcPts val="0"/>
              </a:spcAft>
              <a:buClr>
                <a:srgbClr val="295A73"/>
              </a:buClr>
              <a:buSzPts val="2400"/>
              <a:buChar char="•"/>
            </a:pPr>
            <a:r>
              <a:rPr lang="en-US" sz="2400">
                <a:solidFill>
                  <a:srgbClr val="295A73"/>
                </a:solidFill>
                <a:latin typeface="Calibri"/>
                <a:ea typeface="Calibri"/>
                <a:cs typeface="Calibri"/>
                <a:sym typeface="Calibri"/>
              </a:rPr>
              <a:t>Optimize power usage to ensure longer operation time.</a:t>
            </a:r>
            <a:endParaRPr sz="2400">
              <a:solidFill>
                <a:srgbClr val="295A73"/>
              </a:solidFill>
              <a:latin typeface="Calibri"/>
              <a:ea typeface="Calibri"/>
              <a:cs typeface="Calibri"/>
              <a:sym typeface="Calibri"/>
            </a:endParaRPr>
          </a:p>
        </p:txBody>
      </p:sp>
      <p:sp>
        <p:nvSpPr>
          <p:cNvPr id="129" name="Google Shape;129;g35b7a0aaed5_0_0"/>
          <p:cNvSpPr txBox="1"/>
          <p:nvPr/>
        </p:nvSpPr>
        <p:spPr>
          <a:xfrm>
            <a:off x="9500450" y="3657400"/>
            <a:ext cx="3191400" cy="5194500"/>
          </a:xfrm>
          <a:prstGeom prst="rect">
            <a:avLst/>
          </a:prstGeom>
          <a:noFill/>
          <a:ln>
            <a:noFill/>
          </a:ln>
        </p:spPr>
        <p:txBody>
          <a:bodyPr anchorCtr="0" anchor="t" bIns="91425" lIns="91425" spcFirstLastPara="1" rIns="91425" wrap="square" tIns="91425">
            <a:normAutofit lnSpcReduction="20000"/>
          </a:bodyPr>
          <a:lstStyle/>
          <a:p>
            <a:pPr indent="0" lvl="0" marL="0" rtl="0" algn="l">
              <a:spcBef>
                <a:spcPts val="0"/>
              </a:spcBef>
              <a:spcAft>
                <a:spcPts val="0"/>
              </a:spcAft>
              <a:buNone/>
            </a:pPr>
            <a:r>
              <a:t/>
            </a:r>
            <a:endParaRPr sz="2400">
              <a:solidFill>
                <a:srgbClr val="295A73"/>
              </a:solidFill>
            </a:endParaRPr>
          </a:p>
          <a:p>
            <a:pPr indent="-381000" lvl="0" marL="457200" rtl="0" algn="l">
              <a:spcBef>
                <a:spcPts val="0"/>
              </a:spcBef>
              <a:spcAft>
                <a:spcPts val="0"/>
              </a:spcAft>
              <a:buClr>
                <a:srgbClr val="295A73"/>
              </a:buClr>
              <a:buSzPts val="2400"/>
              <a:buFont typeface="Calibri"/>
              <a:buChar char="•"/>
            </a:pPr>
            <a:r>
              <a:rPr lang="en-US" sz="2400">
                <a:solidFill>
                  <a:srgbClr val="295A73"/>
                </a:solidFill>
                <a:latin typeface="Calibri"/>
                <a:ea typeface="Calibri"/>
                <a:cs typeface="Calibri"/>
                <a:sym typeface="Calibri"/>
              </a:rPr>
              <a:t>Integrate AI-powered object recognition for better environment</a:t>
            </a:r>
            <a:endParaRPr sz="2400">
              <a:solidFill>
                <a:srgbClr val="295A73"/>
              </a:solidFill>
              <a:latin typeface="Calibri"/>
              <a:ea typeface="Calibri"/>
              <a:cs typeface="Calibri"/>
              <a:sym typeface="Calibri"/>
            </a:endParaRPr>
          </a:p>
          <a:p>
            <a:pPr indent="0" lvl="0" marL="457200" rtl="0" algn="l">
              <a:spcBef>
                <a:spcPts val="0"/>
              </a:spcBef>
              <a:spcAft>
                <a:spcPts val="0"/>
              </a:spcAft>
              <a:buNone/>
            </a:pPr>
            <a:r>
              <a:rPr lang="en-US" sz="2400">
                <a:solidFill>
                  <a:srgbClr val="295A73"/>
                </a:solidFill>
                <a:latin typeface="Calibri"/>
                <a:ea typeface="Calibri"/>
                <a:cs typeface="Calibri"/>
                <a:sym typeface="Calibri"/>
              </a:rPr>
              <a:t>awareness.</a:t>
            </a:r>
            <a:endParaRPr sz="2400">
              <a:solidFill>
                <a:srgbClr val="295A73"/>
              </a:solidFill>
              <a:latin typeface="Calibri"/>
              <a:ea typeface="Calibri"/>
              <a:cs typeface="Calibri"/>
              <a:sym typeface="Calibri"/>
            </a:endParaRPr>
          </a:p>
          <a:p>
            <a:pPr indent="0" lvl="0" marL="457200" rtl="0" algn="l">
              <a:spcBef>
                <a:spcPts val="0"/>
              </a:spcBef>
              <a:spcAft>
                <a:spcPts val="0"/>
              </a:spcAft>
              <a:buNone/>
            </a:pPr>
            <a:r>
              <a:t/>
            </a:r>
            <a:endParaRPr sz="2400">
              <a:solidFill>
                <a:srgbClr val="295A73"/>
              </a:solidFill>
              <a:latin typeface="Calibri"/>
              <a:ea typeface="Calibri"/>
              <a:cs typeface="Calibri"/>
              <a:sym typeface="Calibri"/>
            </a:endParaRPr>
          </a:p>
          <a:p>
            <a:pPr indent="-381000" lvl="0" marL="457200" rtl="0" algn="l">
              <a:spcBef>
                <a:spcPts val="0"/>
              </a:spcBef>
              <a:spcAft>
                <a:spcPts val="0"/>
              </a:spcAft>
              <a:buClr>
                <a:srgbClr val="295A73"/>
              </a:buClr>
              <a:buSzPts val="2400"/>
              <a:buFont typeface="Calibri"/>
              <a:buChar char="•"/>
            </a:pPr>
            <a:r>
              <a:rPr lang="en-US" sz="2400">
                <a:solidFill>
                  <a:srgbClr val="295A73"/>
                </a:solidFill>
                <a:latin typeface="Calibri"/>
                <a:ea typeface="Calibri"/>
                <a:cs typeface="Calibri"/>
                <a:sym typeface="Calibri"/>
              </a:rPr>
              <a:t>Add an emergency</a:t>
            </a:r>
            <a:endParaRPr sz="2400">
              <a:solidFill>
                <a:srgbClr val="295A73"/>
              </a:solidFill>
              <a:latin typeface="Calibri"/>
              <a:ea typeface="Calibri"/>
              <a:cs typeface="Calibri"/>
              <a:sym typeface="Calibri"/>
            </a:endParaRPr>
          </a:p>
          <a:p>
            <a:pPr indent="0" lvl="0" marL="457200" rtl="0" algn="l">
              <a:spcBef>
                <a:spcPts val="0"/>
              </a:spcBef>
              <a:spcAft>
                <a:spcPts val="0"/>
              </a:spcAft>
              <a:buNone/>
            </a:pPr>
            <a:r>
              <a:rPr lang="en-US" sz="2400">
                <a:solidFill>
                  <a:srgbClr val="295A73"/>
                </a:solidFill>
                <a:latin typeface="Calibri"/>
                <a:ea typeface="Calibri"/>
                <a:cs typeface="Calibri"/>
                <a:sym typeface="Calibri"/>
              </a:rPr>
              <a:t>SOS button for location sharing in critical situations.</a:t>
            </a:r>
            <a:endParaRPr sz="2400">
              <a:solidFill>
                <a:srgbClr val="295A73"/>
              </a:solidFill>
              <a:latin typeface="Calibri"/>
              <a:ea typeface="Calibri"/>
              <a:cs typeface="Calibri"/>
              <a:sym typeface="Calibri"/>
            </a:endParaRPr>
          </a:p>
          <a:p>
            <a:pPr indent="0" lvl="0" marL="457200" rtl="0" algn="l">
              <a:spcBef>
                <a:spcPts val="0"/>
              </a:spcBef>
              <a:spcAft>
                <a:spcPts val="0"/>
              </a:spcAft>
              <a:buNone/>
            </a:pPr>
            <a:r>
              <a:t/>
            </a:r>
            <a:endParaRPr sz="2400">
              <a:solidFill>
                <a:srgbClr val="295A73"/>
              </a:solidFill>
              <a:latin typeface="Calibri"/>
              <a:ea typeface="Calibri"/>
              <a:cs typeface="Calibri"/>
              <a:sym typeface="Calibri"/>
            </a:endParaRPr>
          </a:p>
          <a:p>
            <a:pPr indent="-381000" lvl="0" marL="457200" rtl="0" algn="l">
              <a:spcBef>
                <a:spcPts val="0"/>
              </a:spcBef>
              <a:spcAft>
                <a:spcPts val="0"/>
              </a:spcAft>
              <a:buClr>
                <a:srgbClr val="295A73"/>
              </a:buClr>
              <a:buSzPts val="2400"/>
              <a:buFont typeface="Calibri"/>
              <a:buChar char="•"/>
            </a:pPr>
            <a:r>
              <a:rPr lang="en-US" sz="2400">
                <a:solidFill>
                  <a:srgbClr val="295A73"/>
                </a:solidFill>
                <a:latin typeface="Calibri"/>
                <a:ea typeface="Calibri"/>
                <a:cs typeface="Calibri"/>
                <a:sym typeface="Calibri"/>
              </a:rPr>
              <a:t>Develop mobile app for route planning and remote settings.</a:t>
            </a:r>
            <a:endParaRPr sz="2000">
              <a:solidFill>
                <a:schemeClr val="dk1"/>
              </a:solidFill>
              <a:latin typeface="Calibri"/>
              <a:ea typeface="Calibri"/>
              <a:cs typeface="Calibri"/>
              <a:sym typeface="Calibri"/>
            </a:endParaRPr>
          </a:p>
          <a:p>
            <a:pPr indent="0" lvl="0" marL="457200" rtl="0" algn="l">
              <a:spcBef>
                <a:spcPts val="0"/>
              </a:spcBef>
              <a:spcAft>
                <a:spcPts val="0"/>
              </a:spcAft>
              <a:buNone/>
            </a:pPr>
            <a:r>
              <a:t/>
            </a:r>
            <a:endParaRPr sz="2000">
              <a:solidFill>
                <a:srgbClr val="295A73"/>
              </a:solidFill>
              <a:latin typeface="Calibri"/>
              <a:ea typeface="Calibri"/>
              <a:cs typeface="Calibri"/>
              <a:sym typeface="Calibri"/>
            </a:endParaRPr>
          </a:p>
        </p:txBody>
      </p:sp>
      <p:sp>
        <p:nvSpPr>
          <p:cNvPr id="130" name="Google Shape;130;g35b7a0aaed5_0_0"/>
          <p:cNvSpPr txBox="1"/>
          <p:nvPr/>
        </p:nvSpPr>
        <p:spPr>
          <a:xfrm>
            <a:off x="13645475" y="3519075"/>
            <a:ext cx="3191400" cy="5602800"/>
          </a:xfrm>
          <a:prstGeom prst="rect">
            <a:avLst/>
          </a:prstGeom>
          <a:noFill/>
          <a:ln>
            <a:noFill/>
          </a:ln>
        </p:spPr>
        <p:txBody>
          <a:bodyPr anchorCtr="0" anchor="t" bIns="731500" lIns="91425" spcFirstLastPara="1" rIns="91425" wrap="square" tIns="91425">
            <a:spAutoFit/>
          </a:bodyPr>
          <a:lstStyle/>
          <a:p>
            <a:pPr indent="0" lvl="0" marL="0" rtl="0" algn="l">
              <a:spcBef>
                <a:spcPts val="0"/>
              </a:spcBef>
              <a:spcAft>
                <a:spcPts val="0"/>
              </a:spcAft>
              <a:buNone/>
            </a:pPr>
            <a:r>
              <a:t/>
            </a:r>
            <a:endParaRPr sz="2400">
              <a:solidFill>
                <a:srgbClr val="295A73"/>
              </a:solidFill>
            </a:endParaRPr>
          </a:p>
          <a:p>
            <a:pPr indent="-152400" lvl="0" marL="274320" rtl="0" algn="l">
              <a:spcBef>
                <a:spcPts val="0"/>
              </a:spcBef>
              <a:spcAft>
                <a:spcPts val="0"/>
              </a:spcAft>
              <a:buClr>
                <a:srgbClr val="295A73"/>
              </a:buClr>
              <a:buSzPts val="2400"/>
              <a:buChar char="•"/>
            </a:pPr>
            <a:r>
              <a:rPr lang="en-US" sz="2400">
                <a:solidFill>
                  <a:srgbClr val="295A73"/>
                </a:solidFill>
              </a:rPr>
              <a:t> </a:t>
            </a:r>
            <a:r>
              <a:rPr lang="en-US" sz="2400">
                <a:solidFill>
                  <a:srgbClr val="295A73"/>
                </a:solidFill>
              </a:rPr>
              <a:t>Achieve ≥ 85% obstacle detection accuracy.</a:t>
            </a:r>
            <a:endParaRPr sz="2400">
              <a:solidFill>
                <a:srgbClr val="295A73"/>
              </a:solidFill>
              <a:latin typeface="Calibri"/>
              <a:ea typeface="Calibri"/>
              <a:cs typeface="Calibri"/>
              <a:sym typeface="Calibri"/>
            </a:endParaRPr>
          </a:p>
          <a:p>
            <a:pPr indent="0" lvl="0" marL="274320" rtl="0" algn="l">
              <a:spcBef>
                <a:spcPts val="0"/>
              </a:spcBef>
              <a:spcAft>
                <a:spcPts val="0"/>
              </a:spcAft>
              <a:buNone/>
            </a:pPr>
            <a:r>
              <a:t/>
            </a:r>
            <a:endParaRPr sz="2400">
              <a:solidFill>
                <a:srgbClr val="295A73"/>
              </a:solidFill>
              <a:latin typeface="Calibri"/>
              <a:ea typeface="Calibri"/>
              <a:cs typeface="Calibri"/>
              <a:sym typeface="Calibri"/>
            </a:endParaRPr>
          </a:p>
          <a:p>
            <a:pPr indent="0" lvl="0" marL="274320" rtl="0" algn="l">
              <a:spcBef>
                <a:spcPts val="0"/>
              </a:spcBef>
              <a:spcAft>
                <a:spcPts val="0"/>
              </a:spcAft>
              <a:buNone/>
            </a:pPr>
            <a:r>
              <a:t/>
            </a:r>
            <a:endParaRPr sz="2400">
              <a:solidFill>
                <a:srgbClr val="295A73"/>
              </a:solidFill>
              <a:latin typeface="Calibri"/>
              <a:ea typeface="Calibri"/>
              <a:cs typeface="Calibri"/>
              <a:sym typeface="Calibri"/>
            </a:endParaRPr>
          </a:p>
          <a:p>
            <a:pPr indent="-152400" lvl="0" marL="274320" rtl="0" algn="l">
              <a:spcBef>
                <a:spcPts val="0"/>
              </a:spcBef>
              <a:spcAft>
                <a:spcPts val="0"/>
              </a:spcAft>
              <a:buClr>
                <a:srgbClr val="295A73"/>
              </a:buClr>
              <a:buSzPts val="2400"/>
              <a:buChar char="•"/>
            </a:pPr>
            <a:r>
              <a:rPr lang="en-US" sz="2400">
                <a:solidFill>
                  <a:srgbClr val="295A73"/>
                </a:solidFill>
              </a:rPr>
              <a:t> Keep power consumption ≤ 5W.</a:t>
            </a:r>
            <a:br>
              <a:rPr lang="en-US" sz="2200">
                <a:solidFill>
                  <a:schemeClr val="dk1"/>
                </a:solidFill>
              </a:rPr>
            </a:br>
            <a:endParaRPr sz="2200">
              <a:solidFill>
                <a:schemeClr val="dk1"/>
              </a:solidFill>
            </a:endParaRPr>
          </a:p>
          <a:p>
            <a:pPr indent="0" lvl="0" marL="457200" rtl="0" algn="l">
              <a:spcBef>
                <a:spcPts val="0"/>
              </a:spcBef>
              <a:spcAft>
                <a:spcPts val="0"/>
              </a:spcAft>
              <a:buNone/>
            </a:pPr>
            <a:r>
              <a:t/>
            </a:r>
            <a:endParaRPr sz="2200">
              <a:solidFill>
                <a:schemeClr val="dk1"/>
              </a:solidFill>
            </a:endParaRPr>
          </a:p>
          <a:p>
            <a:pPr indent="-165100" lvl="0" marL="274320" rtl="0" algn="l">
              <a:spcBef>
                <a:spcPts val="0"/>
              </a:spcBef>
              <a:spcAft>
                <a:spcPts val="0"/>
              </a:spcAft>
              <a:buClr>
                <a:srgbClr val="295A73"/>
              </a:buClr>
              <a:buSzPts val="2600"/>
              <a:buChar char="•"/>
            </a:pPr>
            <a:r>
              <a:rPr lang="en-US" sz="2400">
                <a:solidFill>
                  <a:srgbClr val="295A73"/>
                </a:solidFill>
              </a:rPr>
              <a:t> Maintain GPS location accuracy within 3 meters.</a:t>
            </a:r>
            <a:endParaRPr sz="2400">
              <a:solidFill>
                <a:srgbClr val="295A73"/>
              </a:solidFill>
            </a:endParaRPr>
          </a:p>
        </p:txBody>
      </p:sp>
      <p:pic>
        <p:nvPicPr>
          <p:cNvPr id="131" name="Google Shape;131;g35b7a0aaed5_0_0" title="photo.jpeg"/>
          <p:cNvPicPr preferRelativeResize="0"/>
          <p:nvPr/>
        </p:nvPicPr>
        <p:blipFill rotWithShape="1">
          <a:blip r:embed="rId4">
            <a:alphaModFix/>
          </a:blip>
          <a:srcRect b="17414" l="7108" r="7763" t="7199"/>
          <a:stretch/>
        </p:blipFill>
        <p:spPr>
          <a:xfrm>
            <a:off x="16217025" y="0"/>
            <a:ext cx="2070976" cy="2478352"/>
          </a:xfrm>
          <a:prstGeom prst="rect">
            <a:avLst/>
          </a:prstGeom>
          <a:noFill/>
          <a:ln>
            <a:noFill/>
          </a:ln>
        </p:spPr>
      </p:pic>
      <p:sp>
        <p:nvSpPr>
          <p:cNvPr id="132" name="Google Shape;132;g35b7a0aaed5_0_0"/>
          <p:cNvSpPr txBox="1"/>
          <p:nvPr/>
        </p:nvSpPr>
        <p:spPr>
          <a:xfrm>
            <a:off x="1124700" y="2372300"/>
            <a:ext cx="1028400" cy="10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100">
                <a:solidFill>
                  <a:schemeClr val="dk1"/>
                </a:solidFill>
                <a:latin typeface="Calibri"/>
                <a:ea typeface="Calibri"/>
                <a:cs typeface="Calibri"/>
                <a:sym typeface="Calibri"/>
              </a:rPr>
              <a:t> 🔧</a:t>
            </a:r>
            <a:endParaRPr sz="4100">
              <a:solidFill>
                <a:schemeClr val="dk1"/>
              </a:solidFill>
              <a:latin typeface="Calibri"/>
              <a:ea typeface="Calibri"/>
              <a:cs typeface="Calibri"/>
              <a:sym typeface="Calibri"/>
            </a:endParaRPr>
          </a:p>
        </p:txBody>
      </p:sp>
      <p:sp>
        <p:nvSpPr>
          <p:cNvPr id="133" name="Google Shape;133;g35b7a0aaed5_0_0"/>
          <p:cNvSpPr txBox="1"/>
          <p:nvPr/>
        </p:nvSpPr>
        <p:spPr>
          <a:xfrm>
            <a:off x="5029200" y="2266250"/>
            <a:ext cx="1337700" cy="10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100">
                <a:solidFill>
                  <a:schemeClr val="dk1"/>
                </a:solidFill>
                <a:latin typeface="Calibri"/>
                <a:ea typeface="Calibri"/>
                <a:cs typeface="Calibri"/>
                <a:sym typeface="Calibri"/>
              </a:rPr>
              <a:t> 🚀 </a:t>
            </a:r>
            <a:endParaRPr sz="4300">
              <a:solidFill>
                <a:schemeClr val="dk1"/>
              </a:solidFill>
              <a:latin typeface="Calibri"/>
              <a:ea typeface="Calibri"/>
              <a:cs typeface="Calibri"/>
              <a:sym typeface="Calibri"/>
            </a:endParaRPr>
          </a:p>
        </p:txBody>
      </p:sp>
      <p:sp>
        <p:nvSpPr>
          <p:cNvPr id="134" name="Google Shape;134;g35b7a0aaed5_0_0"/>
          <p:cNvSpPr txBox="1"/>
          <p:nvPr/>
        </p:nvSpPr>
        <p:spPr>
          <a:xfrm>
            <a:off x="9429850" y="2372300"/>
            <a:ext cx="1028400" cy="10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100">
                <a:solidFill>
                  <a:schemeClr val="dk1"/>
                </a:solidFill>
                <a:latin typeface="Calibri"/>
                <a:ea typeface="Calibri"/>
                <a:cs typeface="Calibri"/>
                <a:sym typeface="Calibri"/>
              </a:rPr>
              <a:t> 🛰️</a:t>
            </a:r>
            <a:endParaRPr sz="4100">
              <a:solidFill>
                <a:schemeClr val="dk1"/>
              </a:solidFill>
              <a:latin typeface="Calibri"/>
              <a:ea typeface="Calibri"/>
              <a:cs typeface="Calibri"/>
              <a:sym typeface="Calibri"/>
            </a:endParaRPr>
          </a:p>
        </p:txBody>
      </p:sp>
      <p:sp>
        <p:nvSpPr>
          <p:cNvPr id="135" name="Google Shape;135;g35b7a0aaed5_0_0"/>
          <p:cNvSpPr txBox="1"/>
          <p:nvPr/>
        </p:nvSpPr>
        <p:spPr>
          <a:xfrm>
            <a:off x="13335556" y="2478350"/>
            <a:ext cx="1028400" cy="80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100">
                <a:solidFill>
                  <a:schemeClr val="dk1"/>
                </a:solidFill>
                <a:latin typeface="Calibri"/>
                <a:ea typeface="Calibri"/>
                <a:cs typeface="Calibri"/>
                <a:sym typeface="Calibri"/>
              </a:rPr>
              <a:t> 🎯</a:t>
            </a:r>
            <a:endParaRPr sz="41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39" name="Shape 139"/>
        <p:cNvGrpSpPr/>
        <p:nvPr/>
      </p:nvGrpSpPr>
      <p:grpSpPr>
        <a:xfrm>
          <a:off x="0" y="0"/>
          <a:ext cx="0" cy="0"/>
          <a:chOff x="0" y="0"/>
          <a:chExt cx="0" cy="0"/>
        </a:xfrm>
      </p:grpSpPr>
      <p:sp>
        <p:nvSpPr>
          <p:cNvPr id="140" name="Google Shape;140;p6"/>
          <p:cNvSpPr txBox="1"/>
          <p:nvPr/>
        </p:nvSpPr>
        <p:spPr>
          <a:xfrm>
            <a:off x="871521" y="341761"/>
            <a:ext cx="12382501" cy="2253181"/>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Requirement and Specifications</a:t>
            </a:r>
            <a:endParaRPr/>
          </a:p>
          <a:p>
            <a:pPr indent="0" lvl="0" marL="0" marR="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Components Specifications</a:t>
            </a:r>
            <a:endParaRPr/>
          </a:p>
        </p:txBody>
      </p:sp>
      <p:cxnSp>
        <p:nvCxnSpPr>
          <p:cNvPr id="141" name="Google Shape;141;p6"/>
          <p:cNvCxnSpPr/>
          <p:nvPr/>
        </p:nvCxnSpPr>
        <p:spPr>
          <a:xfrm>
            <a:off x="10767060" y="990600"/>
            <a:ext cx="4778700" cy="24300"/>
          </a:xfrm>
          <a:prstGeom prst="straightConnector1">
            <a:avLst/>
          </a:prstGeom>
          <a:noFill/>
          <a:ln cap="flat" cmpd="sng" w="76200">
            <a:solidFill>
              <a:srgbClr val="0F4662"/>
            </a:solidFill>
            <a:prstDash val="solid"/>
            <a:round/>
            <a:headEnd len="sm" w="sm" type="none"/>
            <a:tailEnd len="sm" w="sm" type="none"/>
          </a:ln>
        </p:spPr>
      </p:cxnSp>
      <p:graphicFrame>
        <p:nvGraphicFramePr>
          <p:cNvPr id="142" name="Google Shape;142;p6"/>
          <p:cNvGraphicFramePr/>
          <p:nvPr/>
        </p:nvGraphicFramePr>
        <p:xfrm>
          <a:off x="2667000" y="3467101"/>
          <a:ext cx="3000000" cy="3000000"/>
        </p:xfrm>
        <a:graphic>
          <a:graphicData uri="http://schemas.openxmlformats.org/drawingml/2006/table">
            <a:tbl>
              <a:tblPr>
                <a:noFill/>
                <a:tableStyleId>{DFCF273E-5765-4A9A-A117-FE5ADA87A3F0}</a:tableStyleId>
              </a:tblPr>
              <a:tblGrid>
                <a:gridCol w="3308650"/>
                <a:gridCol w="6164025"/>
                <a:gridCol w="3603250"/>
              </a:tblGrid>
              <a:tr h="827625">
                <a:tc>
                  <a:txBody>
                    <a:bodyPr/>
                    <a:lstStyle/>
                    <a:p>
                      <a:pPr indent="0" lvl="0" marL="0" marR="0" rtl="0" algn="ctr">
                        <a:lnSpc>
                          <a:spcPct val="150000"/>
                        </a:lnSpc>
                        <a:spcBef>
                          <a:spcPts val="0"/>
                        </a:spcBef>
                        <a:spcAft>
                          <a:spcPts val="0"/>
                        </a:spcAft>
                        <a:buNone/>
                      </a:pPr>
                      <a:r>
                        <a:rPr b="1" lang="en-US" sz="1800" u="none" cap="none" strike="noStrike">
                          <a:solidFill>
                            <a:schemeClr val="dk1"/>
                          </a:solidFill>
                        </a:rPr>
                        <a:t>Parameters</a:t>
                      </a:r>
                      <a:endParaRPr b="1" sz="1800" u="none" cap="none" strike="noStrike">
                        <a:solidFill>
                          <a:schemeClr val="dk1"/>
                        </a:solidFill>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50000"/>
                        </a:lnSpc>
                        <a:spcBef>
                          <a:spcPts val="0"/>
                        </a:spcBef>
                        <a:spcAft>
                          <a:spcPts val="0"/>
                        </a:spcAft>
                        <a:buNone/>
                      </a:pPr>
                      <a:r>
                        <a:rPr b="1" lang="en-US" sz="1800" u="none" cap="none" strike="noStrike">
                          <a:solidFill>
                            <a:schemeClr val="dk1"/>
                          </a:solidFill>
                        </a:rPr>
                        <a:t>Description</a:t>
                      </a:r>
                      <a:endParaRPr b="1" sz="1800" u="none" cap="none" strike="noStrike">
                        <a:solidFill>
                          <a:schemeClr val="dk1"/>
                        </a:solidFill>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50000"/>
                        </a:lnSpc>
                        <a:spcBef>
                          <a:spcPts val="0"/>
                        </a:spcBef>
                        <a:spcAft>
                          <a:spcPts val="0"/>
                        </a:spcAft>
                        <a:buNone/>
                      </a:pPr>
                      <a:r>
                        <a:rPr b="1" lang="en-US" sz="1800" u="none" cap="none" strike="noStrike">
                          <a:solidFill>
                            <a:schemeClr val="dk1"/>
                          </a:solidFill>
                        </a:rPr>
                        <a:t>Specification</a:t>
                      </a:r>
                      <a:endParaRPr b="1" sz="1800" u="none" cap="none" strike="noStrike">
                        <a:solidFill>
                          <a:schemeClr val="dk1"/>
                        </a:solidFill>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818300">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Object Detection Accuracy</a:t>
                      </a:r>
                      <a:endParaRPr b="1" sz="18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Percentage of objects correctly identified</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 85% </a:t>
                      </a:r>
                      <a:r>
                        <a:rPr lang="en-US" sz="1600" u="none" cap="none" strike="noStrike">
                          <a:highlight>
                            <a:srgbClr val="FFFF00"/>
                          </a:highlight>
                          <a:latin typeface="Arial"/>
                          <a:ea typeface="Arial"/>
                          <a:cs typeface="Arial"/>
                          <a:sym typeface="Arial"/>
                        </a:rPr>
                        <a:t> </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1207950">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GPS Location Accuracy</a:t>
                      </a:r>
                      <a:endParaRPr b="1" sz="18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The GPS module delivers data points with exact positional values</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 3 meters deviation.</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348225">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Voice Recognition Accuracy</a:t>
                      </a:r>
                      <a:endParaRPr b="1" sz="18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Processing accuracy of system data from voice command inputs</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 95% </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1558625">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Voice Interface Delay</a:t>
                      </a:r>
                      <a:endParaRPr b="1" sz="18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Time from user voice command to system response</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 100 milliseconds </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pic>
        <p:nvPicPr>
          <p:cNvPr id="143" name="Google Shape;143;p6" title="photo.jpeg"/>
          <p:cNvPicPr preferRelativeResize="0"/>
          <p:nvPr/>
        </p:nvPicPr>
        <p:blipFill rotWithShape="1">
          <a:blip r:embed="rId3">
            <a:alphaModFix/>
          </a:blip>
          <a:srcRect b="17414" l="7108" r="7763" t="7199"/>
          <a:stretch/>
        </p:blipFill>
        <p:spPr>
          <a:xfrm>
            <a:off x="16217025" y="0"/>
            <a:ext cx="2070976" cy="247835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47" name="Shape 147"/>
        <p:cNvGrpSpPr/>
        <p:nvPr/>
      </p:nvGrpSpPr>
      <p:grpSpPr>
        <a:xfrm>
          <a:off x="0" y="0"/>
          <a:ext cx="0" cy="0"/>
          <a:chOff x="0" y="0"/>
          <a:chExt cx="0" cy="0"/>
        </a:xfrm>
      </p:grpSpPr>
      <p:sp>
        <p:nvSpPr>
          <p:cNvPr id="148" name="Google Shape;148;p7"/>
          <p:cNvSpPr txBox="1"/>
          <p:nvPr/>
        </p:nvSpPr>
        <p:spPr>
          <a:xfrm>
            <a:off x="1028700" y="599709"/>
            <a:ext cx="8115300" cy="1099019"/>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System Specifications </a:t>
            </a:r>
            <a:endParaRPr/>
          </a:p>
        </p:txBody>
      </p:sp>
      <p:cxnSp>
        <p:nvCxnSpPr>
          <p:cNvPr id="149" name="Google Shape;149;p7"/>
          <p:cNvCxnSpPr/>
          <p:nvPr/>
        </p:nvCxnSpPr>
        <p:spPr>
          <a:xfrm>
            <a:off x="10767060" y="990600"/>
            <a:ext cx="4778700" cy="1200"/>
          </a:xfrm>
          <a:prstGeom prst="straightConnector1">
            <a:avLst/>
          </a:prstGeom>
          <a:noFill/>
          <a:ln cap="flat" cmpd="sng" w="76200">
            <a:solidFill>
              <a:srgbClr val="0F4662"/>
            </a:solidFill>
            <a:prstDash val="solid"/>
            <a:round/>
            <a:headEnd len="sm" w="sm" type="none"/>
            <a:tailEnd len="sm" w="sm" type="none"/>
          </a:ln>
        </p:spPr>
      </p:cxnSp>
      <p:graphicFrame>
        <p:nvGraphicFramePr>
          <p:cNvPr id="150" name="Google Shape;150;p7"/>
          <p:cNvGraphicFramePr/>
          <p:nvPr/>
        </p:nvGraphicFramePr>
        <p:xfrm>
          <a:off x="2895600" y="2857503"/>
          <a:ext cx="3000000" cy="3000000"/>
        </p:xfrm>
        <a:graphic>
          <a:graphicData uri="http://schemas.openxmlformats.org/drawingml/2006/table">
            <a:tbl>
              <a:tblPr>
                <a:noFill/>
                <a:tableStyleId>{DFCF273E-5765-4A9A-A117-FE5ADA87A3F0}</a:tableStyleId>
              </a:tblPr>
              <a:tblGrid>
                <a:gridCol w="3700300"/>
                <a:gridCol w="5107775"/>
                <a:gridCol w="4267850"/>
              </a:tblGrid>
              <a:tr h="378725">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Parameters</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Description</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Specification</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595025">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System Weight</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Weight of the entire system</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  3 lbs.</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831250">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Feedback Response Time</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Time elapsed from detection to alert transmission</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 500 milliseconds</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067475">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Navigation Accuracy</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Distance from the final arrival point to the intended destination</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 5 meters.</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831250">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Power Consumption</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System's power requirements</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 5W </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539900">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Internet Connection Speed</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Users need dependable internet connections to interface with Google Maps API</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 2 Mbps</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517075">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Cost</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200" u="none" cap="none" strike="noStrike">
                          <a:latin typeface="Arial"/>
                          <a:ea typeface="Arial"/>
                          <a:cs typeface="Arial"/>
                          <a:sym typeface="Arial"/>
                        </a:rPr>
                        <a:t> </a:t>
                      </a:r>
                      <a:endParaRPr sz="12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 200$.</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pic>
        <p:nvPicPr>
          <p:cNvPr id="151" name="Google Shape;151;p7" title="photo.jpeg"/>
          <p:cNvPicPr preferRelativeResize="0"/>
          <p:nvPr/>
        </p:nvPicPr>
        <p:blipFill rotWithShape="1">
          <a:blip r:embed="rId3">
            <a:alphaModFix/>
          </a:blip>
          <a:srcRect b="17414" l="7108" r="7763" t="7199"/>
          <a:stretch/>
        </p:blipFill>
        <p:spPr>
          <a:xfrm>
            <a:off x="16217025" y="0"/>
            <a:ext cx="2070976" cy="247835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55" name="Shape 155"/>
        <p:cNvGrpSpPr/>
        <p:nvPr/>
      </p:nvGrpSpPr>
      <p:grpSpPr>
        <a:xfrm>
          <a:off x="0" y="0"/>
          <a:ext cx="0" cy="0"/>
          <a:chOff x="0" y="0"/>
          <a:chExt cx="0" cy="0"/>
        </a:xfrm>
      </p:grpSpPr>
      <p:grpSp>
        <p:nvGrpSpPr>
          <p:cNvPr id="156" name="Google Shape;156;g35fbfd681e3_3_91"/>
          <p:cNvGrpSpPr/>
          <p:nvPr/>
        </p:nvGrpSpPr>
        <p:grpSpPr>
          <a:xfrm>
            <a:off x="7521000" y="225"/>
            <a:ext cx="10766968" cy="10287066"/>
            <a:chOff x="0" y="-123825"/>
            <a:chExt cx="2591141" cy="2833200"/>
          </a:xfrm>
        </p:grpSpPr>
        <p:sp>
          <p:nvSpPr>
            <p:cNvPr id="157" name="Google Shape;157;g35fbfd681e3_3_91"/>
            <p:cNvSpPr/>
            <p:nvPr/>
          </p:nvSpPr>
          <p:spPr>
            <a:xfrm>
              <a:off x="0" y="0"/>
              <a:ext cx="2591141" cy="2709333"/>
            </a:xfrm>
            <a:custGeom>
              <a:rect b="b" l="l" r="r" t="t"/>
              <a:pathLst>
                <a:path extrusionOk="0" h="2709333" w="2591141">
                  <a:moveTo>
                    <a:pt x="0" y="0"/>
                  </a:moveTo>
                  <a:lnTo>
                    <a:pt x="2591141" y="0"/>
                  </a:lnTo>
                  <a:lnTo>
                    <a:pt x="2591141" y="2709333"/>
                  </a:lnTo>
                  <a:lnTo>
                    <a:pt x="0" y="2709333"/>
                  </a:lnTo>
                  <a:close/>
                </a:path>
              </a:pathLst>
            </a:custGeom>
            <a:solidFill>
              <a:schemeClr val="lt1"/>
            </a:solidFill>
            <a:ln>
              <a:noFill/>
            </a:ln>
            <a:effectLst>
              <a:outerShdw blurRad="57150" rotWithShape="0" algn="bl" dir="5400000" dist="19050">
                <a:srgbClr val="000000">
                  <a:alpha val="50000"/>
                </a:srgbClr>
              </a:outerShdw>
            </a:effectLst>
          </p:spPr>
        </p:sp>
        <p:sp>
          <p:nvSpPr>
            <p:cNvPr id="158" name="Google Shape;158;g35fbfd681e3_3_91"/>
            <p:cNvSpPr txBox="1"/>
            <p:nvPr/>
          </p:nvSpPr>
          <p:spPr>
            <a:xfrm>
              <a:off x="0" y="-123825"/>
              <a:ext cx="2591100" cy="2833200"/>
            </a:xfrm>
            <a:prstGeom prst="rect">
              <a:avLst/>
            </a:prstGeom>
            <a:solidFill>
              <a:schemeClr val="lt1"/>
            </a:solidFill>
            <a:ln>
              <a:noFill/>
            </a:ln>
            <a:effectLst>
              <a:outerShdw blurRad="57150" rotWithShape="0" algn="bl" dir="5400000" dist="19050">
                <a:srgbClr val="000000">
                  <a:alpha val="50000"/>
                </a:srgbClr>
              </a:outerShdw>
            </a:effectLst>
          </p:spPr>
          <p:txBody>
            <a:bodyPr anchorCtr="0" anchor="ctr" bIns="50800" lIns="50800" spcFirstLastPara="1" rIns="50800" wrap="square" tIns="50800">
              <a:noAutofit/>
            </a:bodyPr>
            <a:lstStyle/>
            <a:p>
              <a:pPr indent="0" lvl="0" marL="0" marR="0" rtl="0" algn="ctr">
                <a:lnSpc>
                  <a:spcPct val="22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59" name="Google Shape;159;g35fbfd681e3_3_91"/>
          <p:cNvSpPr txBox="1"/>
          <p:nvPr/>
        </p:nvSpPr>
        <p:spPr>
          <a:xfrm>
            <a:off x="156850" y="628500"/>
            <a:ext cx="7364100" cy="6501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a:p>
            <a:pPr indent="0" lvl="0" marL="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a:p>
            <a:pPr indent="0" lvl="0" marL="0" rtl="0" algn="ctr">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Hardware Block </a:t>
            </a:r>
            <a:endParaRPr b="1" i="1" sz="6399">
              <a:solidFill>
                <a:srgbClr val="0F4662"/>
              </a:solidFill>
              <a:latin typeface="Cormorant Garamond"/>
              <a:ea typeface="Cormorant Garamond"/>
              <a:cs typeface="Cormorant Garamond"/>
              <a:sym typeface="Cormorant Garamond"/>
            </a:endParaRPr>
          </a:p>
          <a:p>
            <a:pPr indent="0" lvl="0" marL="0" rtl="0" algn="ctr">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Diagram</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sp>
        <p:nvSpPr>
          <p:cNvPr id="160" name="Google Shape;160;g35fbfd681e3_3_91"/>
          <p:cNvSpPr txBox="1"/>
          <p:nvPr/>
        </p:nvSpPr>
        <p:spPr>
          <a:xfrm>
            <a:off x="8652617" y="2027481"/>
            <a:ext cx="8606700" cy="215400"/>
          </a:xfrm>
          <a:prstGeom prst="rect">
            <a:avLst/>
          </a:prstGeom>
          <a:noFill/>
          <a:ln>
            <a:noFill/>
          </a:ln>
        </p:spPr>
        <p:txBody>
          <a:bodyPr anchorCtr="0" anchor="t" bIns="0" lIns="0" spcFirstLastPara="1" rIns="0" wrap="square" tIns="0">
            <a:spAutoFit/>
          </a:bodyPr>
          <a:lstStyle/>
          <a:p>
            <a:pPr indent="0" lvl="0" marL="0" marR="0" rtl="0" algn="l">
              <a:lnSpc>
                <a:spcPct val="169958"/>
              </a:lnSpc>
              <a:spcBef>
                <a:spcPts val="0"/>
              </a:spcBef>
              <a:spcAft>
                <a:spcPts val="0"/>
              </a:spcAft>
              <a:buNone/>
            </a:pPr>
            <a:r>
              <a:t/>
            </a:r>
            <a:endParaRPr/>
          </a:p>
        </p:txBody>
      </p:sp>
      <p:sp>
        <p:nvSpPr>
          <p:cNvPr id="161" name="Google Shape;161;g35fbfd681e3_3_91"/>
          <p:cNvSpPr txBox="1"/>
          <p:nvPr/>
        </p:nvSpPr>
        <p:spPr>
          <a:xfrm>
            <a:off x="8652617" y="4613652"/>
            <a:ext cx="8606700" cy="215400"/>
          </a:xfrm>
          <a:prstGeom prst="rect">
            <a:avLst/>
          </a:prstGeom>
          <a:noFill/>
          <a:ln>
            <a:noFill/>
          </a:ln>
        </p:spPr>
        <p:txBody>
          <a:bodyPr anchorCtr="0" anchor="t" bIns="0" lIns="0" spcFirstLastPara="1" rIns="0" wrap="square" tIns="0">
            <a:spAutoFit/>
          </a:bodyPr>
          <a:lstStyle/>
          <a:p>
            <a:pPr indent="0" lvl="0" marL="0" marR="0" rtl="0" algn="l">
              <a:lnSpc>
                <a:spcPct val="169958"/>
              </a:lnSpc>
              <a:spcBef>
                <a:spcPts val="0"/>
              </a:spcBef>
              <a:spcAft>
                <a:spcPts val="0"/>
              </a:spcAft>
              <a:buNone/>
            </a:pPr>
            <a:r>
              <a:t/>
            </a:r>
            <a:endParaRPr/>
          </a:p>
        </p:txBody>
      </p:sp>
      <p:sp>
        <p:nvSpPr>
          <p:cNvPr id="162" name="Google Shape;162;g35fbfd681e3_3_91"/>
          <p:cNvSpPr txBox="1"/>
          <p:nvPr/>
        </p:nvSpPr>
        <p:spPr>
          <a:xfrm>
            <a:off x="8652617" y="1561099"/>
            <a:ext cx="8606700" cy="215400"/>
          </a:xfrm>
          <a:prstGeom prst="rect">
            <a:avLst/>
          </a:prstGeom>
          <a:noFill/>
          <a:ln>
            <a:noFill/>
          </a:ln>
        </p:spPr>
        <p:txBody>
          <a:bodyPr anchorCtr="0" anchor="t" bIns="0" lIns="0" spcFirstLastPara="1" rIns="0" wrap="square" tIns="0">
            <a:spAutoFit/>
          </a:bodyPr>
          <a:lstStyle/>
          <a:p>
            <a:pPr indent="0" lvl="0" marL="0" marR="0" rtl="0" algn="l">
              <a:lnSpc>
                <a:spcPct val="170015"/>
              </a:lnSpc>
              <a:spcBef>
                <a:spcPts val="0"/>
              </a:spcBef>
              <a:spcAft>
                <a:spcPts val="0"/>
              </a:spcAft>
              <a:buNone/>
            </a:pPr>
            <a:r>
              <a:t/>
            </a:r>
            <a:endParaRPr/>
          </a:p>
        </p:txBody>
      </p:sp>
      <p:sp>
        <p:nvSpPr>
          <p:cNvPr id="163" name="Google Shape;163;g35fbfd681e3_3_91"/>
          <p:cNvSpPr txBox="1"/>
          <p:nvPr/>
        </p:nvSpPr>
        <p:spPr>
          <a:xfrm>
            <a:off x="8652617" y="4147270"/>
            <a:ext cx="8606700" cy="215400"/>
          </a:xfrm>
          <a:prstGeom prst="rect">
            <a:avLst/>
          </a:prstGeom>
          <a:noFill/>
          <a:ln>
            <a:noFill/>
          </a:ln>
        </p:spPr>
        <p:txBody>
          <a:bodyPr anchorCtr="0" anchor="t" bIns="0" lIns="0" spcFirstLastPara="1" rIns="0" wrap="square" tIns="0">
            <a:spAutoFit/>
          </a:bodyPr>
          <a:lstStyle/>
          <a:p>
            <a:pPr indent="0" lvl="0" marL="0" marR="0" rtl="0" algn="l">
              <a:lnSpc>
                <a:spcPct val="170015"/>
              </a:lnSpc>
              <a:spcBef>
                <a:spcPts val="0"/>
              </a:spcBef>
              <a:spcAft>
                <a:spcPts val="0"/>
              </a:spcAft>
              <a:buNone/>
            </a:pPr>
            <a:r>
              <a:t/>
            </a:r>
            <a:endParaRPr/>
          </a:p>
        </p:txBody>
      </p:sp>
      <p:cxnSp>
        <p:nvCxnSpPr>
          <p:cNvPr id="164" name="Google Shape;164;g35fbfd681e3_3_91"/>
          <p:cNvCxnSpPr/>
          <p:nvPr/>
        </p:nvCxnSpPr>
        <p:spPr>
          <a:xfrm>
            <a:off x="1171575" y="9312898"/>
            <a:ext cx="5638800" cy="21600"/>
          </a:xfrm>
          <a:prstGeom prst="straightConnector1">
            <a:avLst/>
          </a:prstGeom>
          <a:noFill/>
          <a:ln cap="flat" cmpd="sng" w="76200">
            <a:solidFill>
              <a:srgbClr val="0F4662"/>
            </a:solidFill>
            <a:prstDash val="solid"/>
            <a:round/>
            <a:headEnd len="sm" w="sm" type="none"/>
            <a:tailEnd len="sm" w="sm" type="none"/>
          </a:ln>
        </p:spPr>
      </p:cxnSp>
      <p:pic>
        <p:nvPicPr>
          <p:cNvPr id="165" name="Google Shape;165;g35fbfd681e3_3_91" title="Flowchart (11).png"/>
          <p:cNvPicPr preferRelativeResize="0"/>
          <p:nvPr/>
        </p:nvPicPr>
        <p:blipFill>
          <a:blip r:embed="rId3">
            <a:alphaModFix/>
          </a:blip>
          <a:stretch>
            <a:fillRect/>
          </a:stretch>
        </p:blipFill>
        <p:spPr>
          <a:xfrm>
            <a:off x="7520988" y="263"/>
            <a:ext cx="9838325" cy="10287001"/>
          </a:xfrm>
          <a:prstGeom prst="rect">
            <a:avLst/>
          </a:prstGeom>
          <a:noFill/>
          <a:ln>
            <a:noFill/>
          </a:ln>
        </p:spPr>
      </p:pic>
      <p:pic>
        <p:nvPicPr>
          <p:cNvPr id="166" name="Google Shape;166;g35fbfd681e3_3_91"/>
          <p:cNvPicPr preferRelativeResize="0"/>
          <p:nvPr/>
        </p:nvPicPr>
        <p:blipFill>
          <a:blip r:embed="rId4">
            <a:alphaModFix/>
          </a:blip>
          <a:stretch>
            <a:fillRect/>
          </a:stretch>
        </p:blipFill>
        <p:spPr>
          <a:xfrm>
            <a:off x="15762800" y="0"/>
            <a:ext cx="2525201" cy="22622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70" name="Shape 170"/>
        <p:cNvGrpSpPr/>
        <p:nvPr/>
      </p:nvGrpSpPr>
      <p:grpSpPr>
        <a:xfrm>
          <a:off x="0" y="0"/>
          <a:ext cx="0" cy="0"/>
          <a:chOff x="0" y="0"/>
          <a:chExt cx="0" cy="0"/>
        </a:xfrm>
      </p:grpSpPr>
      <p:sp>
        <p:nvSpPr>
          <p:cNvPr id="171" name="Google Shape;171;g35fbfd681e3_8_11"/>
          <p:cNvSpPr txBox="1"/>
          <p:nvPr/>
        </p:nvSpPr>
        <p:spPr>
          <a:xfrm>
            <a:off x="621375" y="644250"/>
            <a:ext cx="11419200" cy="692700"/>
          </a:xfrm>
          <a:prstGeom prst="rect">
            <a:avLst/>
          </a:prstGeom>
          <a:noFill/>
          <a:ln>
            <a:noFill/>
          </a:ln>
        </p:spPr>
        <p:txBody>
          <a:bodyPr anchorCtr="0" anchor="t" bIns="0" lIns="0" spcFirstLastPara="1" rIns="0" wrap="square" tIns="0">
            <a:spAutoFit/>
          </a:bodyPr>
          <a:lstStyle/>
          <a:p>
            <a:pPr indent="0" lvl="0" marL="45720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Technology (Object Detection) </a:t>
            </a:r>
            <a:endParaRPr sz="4500"/>
          </a:p>
        </p:txBody>
      </p:sp>
      <p:sp>
        <p:nvSpPr>
          <p:cNvPr id="172" name="Google Shape;172;g35fbfd681e3_8_11"/>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rPr lang="en-US" sz="2500">
                <a:solidFill>
                  <a:schemeClr val="dk2"/>
                </a:solidFill>
                <a:latin typeface="Quicksand"/>
                <a:ea typeface="Quicksand"/>
                <a:cs typeface="Quicksand"/>
                <a:sym typeface="Quicksand"/>
              </a:rPr>
              <a:t>Our project requires precise object detection to achieve our goal of successful navigation for the visually impaired. Due to this, we decided the best route of action would be to include two sensors, one located at the top of the cane for ground level objects and another at the bottom for waist level objects.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rPr lang="en-US" sz="2500">
                <a:solidFill>
                  <a:schemeClr val="dk2"/>
                </a:solidFill>
                <a:latin typeface="Quicksand"/>
                <a:ea typeface="Quicksand"/>
                <a:cs typeface="Quicksand"/>
                <a:sym typeface="Quicksand"/>
              </a:rPr>
              <a:t>After researching each technology, we concluded Time-of-Flight and Infrared sensing were the best options available.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rPr lang="en-US" sz="2500">
                <a:solidFill>
                  <a:schemeClr val="dk2"/>
                </a:solidFill>
                <a:latin typeface="Quicksand"/>
                <a:ea typeface="Quicksand"/>
                <a:cs typeface="Quicksand"/>
                <a:sym typeface="Quicksand"/>
              </a:rPr>
              <a:t> </a:t>
            </a:r>
            <a:endParaRPr sz="2500">
              <a:solidFill>
                <a:schemeClr val="dk2"/>
              </a:solidFill>
              <a:latin typeface="Quicksand"/>
              <a:ea typeface="Quicksand"/>
              <a:cs typeface="Quicksand"/>
              <a:sym typeface="Quicksand"/>
            </a:endParaRPr>
          </a:p>
        </p:txBody>
      </p:sp>
      <p:cxnSp>
        <p:nvCxnSpPr>
          <p:cNvPr id="173" name="Google Shape;173;g35fbfd681e3_8_11"/>
          <p:cNvCxnSpPr/>
          <p:nvPr/>
        </p:nvCxnSpPr>
        <p:spPr>
          <a:xfrm>
            <a:off x="11430000" y="976325"/>
            <a:ext cx="3677700" cy="0"/>
          </a:xfrm>
          <a:prstGeom prst="straightConnector1">
            <a:avLst/>
          </a:prstGeom>
          <a:noFill/>
          <a:ln cap="flat" cmpd="sng" w="76200">
            <a:solidFill>
              <a:srgbClr val="0F4662"/>
            </a:solidFill>
            <a:prstDash val="solid"/>
            <a:round/>
            <a:headEnd len="sm" w="sm" type="none"/>
            <a:tailEnd len="sm" w="sm" type="none"/>
          </a:ln>
        </p:spPr>
      </p:cxnSp>
      <p:pic>
        <p:nvPicPr>
          <p:cNvPr id="174" name="Google Shape;174;g35fbfd681e3_8_11"/>
          <p:cNvPicPr preferRelativeResize="0"/>
          <p:nvPr/>
        </p:nvPicPr>
        <p:blipFill>
          <a:blip r:embed="rId3">
            <a:alphaModFix/>
          </a:blip>
          <a:stretch>
            <a:fillRect/>
          </a:stretch>
        </p:blipFill>
        <p:spPr>
          <a:xfrm>
            <a:off x="15762800" y="0"/>
            <a:ext cx="2525201" cy="2262201"/>
          </a:xfrm>
          <a:prstGeom prst="rect">
            <a:avLst/>
          </a:prstGeom>
          <a:noFill/>
          <a:ln>
            <a:noFill/>
          </a:ln>
        </p:spPr>
      </p:pic>
      <p:graphicFrame>
        <p:nvGraphicFramePr>
          <p:cNvPr id="175" name="Google Shape;175;g35fbfd681e3_8_11"/>
          <p:cNvGraphicFramePr/>
          <p:nvPr/>
        </p:nvGraphicFramePr>
        <p:xfrm>
          <a:off x="621375" y="1667700"/>
          <a:ext cx="3000000" cy="3000000"/>
        </p:xfrm>
        <a:graphic>
          <a:graphicData uri="http://schemas.openxmlformats.org/drawingml/2006/table">
            <a:tbl>
              <a:tblPr>
                <a:noFill/>
                <a:tableStyleId>{64CB7BBE-44B8-4111-A378-CC7A7606191D}</a:tableStyleId>
              </a:tblPr>
              <a:tblGrid>
                <a:gridCol w="1426800"/>
                <a:gridCol w="1248450"/>
                <a:gridCol w="1329500"/>
                <a:gridCol w="1378150"/>
                <a:gridCol w="1459225"/>
                <a:gridCol w="1167375"/>
                <a:gridCol w="1426800"/>
              </a:tblGrid>
              <a:tr h="717750">
                <a:tc>
                  <a:txBody>
                    <a:bodyPr/>
                    <a:lstStyle/>
                    <a:p>
                      <a:pPr indent="0" lvl="0" marL="0" rtl="0" algn="l">
                        <a:spcBef>
                          <a:spcPts val="0"/>
                        </a:spcBef>
                        <a:spcAft>
                          <a:spcPts val="0"/>
                        </a:spcAft>
                        <a:buNone/>
                      </a:pPr>
                      <a:r>
                        <a:rPr b="1" lang="en-US" sz="1800"/>
                        <a:t>Parameters </a:t>
                      </a:r>
                      <a:endParaRPr b="1" sz="1800"/>
                    </a:p>
                  </a:txBody>
                  <a:tcPr marT="63500" marB="63500" marR="63500" marL="63500" anchor="ctr">
                    <a:solidFill>
                      <a:srgbClr val="A9BECB"/>
                    </a:solidFill>
                  </a:tcPr>
                </a:tc>
                <a:tc>
                  <a:txBody>
                    <a:bodyPr/>
                    <a:lstStyle/>
                    <a:p>
                      <a:pPr indent="0" lvl="0" marL="0" rtl="0" algn="ctr">
                        <a:spcBef>
                          <a:spcPts val="0"/>
                        </a:spcBef>
                        <a:spcAft>
                          <a:spcPts val="0"/>
                        </a:spcAft>
                        <a:buNone/>
                      </a:pPr>
                      <a:r>
                        <a:rPr b="1" lang="en-US" sz="1800"/>
                        <a:t>ToF</a:t>
                      </a:r>
                      <a:endParaRPr b="1" sz="1800"/>
                    </a:p>
                  </a:txBody>
                  <a:tcPr marT="63500" marB="63500" marR="63500" marL="63500" anchor="ctr">
                    <a:lnB cap="flat" cmpd="sng" w="9525">
                      <a:solidFill>
                        <a:srgbClr val="000000"/>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b="1" lang="en-US" sz="1800"/>
                        <a:t>Lidar</a:t>
                      </a:r>
                      <a:endParaRPr b="1" sz="1800"/>
                    </a:p>
                  </a:txBody>
                  <a:tcPr marT="63500" marB="63500" marR="63500" marL="63500" anchor="ctr">
                    <a:lnR cap="flat" cmpd="sng" w="9525">
                      <a:solidFill>
                        <a:srgbClr val="000000"/>
                      </a:solidFill>
                      <a:prstDash val="solid"/>
                      <a:round/>
                      <a:headEnd len="sm" w="sm" type="none"/>
                      <a:tailEnd len="sm" w="sm" type="none"/>
                    </a:lnR>
                    <a:lnB cap="flat" cmpd="sng" w="9525">
                      <a:solidFill>
                        <a:srgbClr val="000000"/>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1800"/>
                        <a:t>Ultrasonic</a:t>
                      </a:r>
                      <a:endParaRPr b="1"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1800"/>
                        <a:t>P</a:t>
                      </a:r>
                      <a:r>
                        <a:rPr b="1" lang="en-US" sz="1700"/>
                        <a:t>hotoelectric</a:t>
                      </a:r>
                      <a:endParaRPr b="1" sz="17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1800"/>
                        <a:t>mmWave</a:t>
                      </a:r>
                      <a:endParaRPr b="1"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1800"/>
                        <a:t>IR Distance</a:t>
                      </a:r>
                      <a:endParaRPr b="1"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7E6"/>
                    </a:solidFill>
                  </a:tcPr>
                </a:tc>
              </a:tr>
              <a:tr h="690000">
                <a:tc>
                  <a:txBody>
                    <a:bodyPr/>
                    <a:lstStyle/>
                    <a:p>
                      <a:pPr indent="0" lvl="0" marL="0" rtl="0" algn="l">
                        <a:spcBef>
                          <a:spcPts val="0"/>
                        </a:spcBef>
                        <a:spcAft>
                          <a:spcPts val="0"/>
                        </a:spcAft>
                        <a:buNone/>
                      </a:pPr>
                      <a:r>
                        <a:rPr b="1" lang="en-US" sz="1800"/>
                        <a:t>Principle</a:t>
                      </a:r>
                      <a:endParaRPr b="1" sz="1800"/>
                    </a:p>
                  </a:txBody>
                  <a:tcPr marT="63500" marB="63500" marR="63500" marL="63500" anchor="ctr">
                    <a:lnR cap="flat" cmpd="sng" w="9525">
                      <a:solidFill>
                        <a:srgbClr val="000000"/>
                      </a:solidFill>
                      <a:prstDash val="solid"/>
                      <a:round/>
                      <a:headEnd len="sm" w="sm" type="none"/>
                      <a:tailEnd len="sm" w="sm" type="none"/>
                    </a:lnR>
                    <a:solidFill>
                      <a:srgbClr val="A9BECB"/>
                    </a:solidFill>
                  </a:tcPr>
                </a:tc>
                <a:tc>
                  <a:txBody>
                    <a:bodyPr/>
                    <a:lstStyle/>
                    <a:p>
                      <a:pPr indent="0" lvl="0" marL="0" rtl="0" algn="ctr">
                        <a:spcBef>
                          <a:spcPts val="0"/>
                        </a:spcBef>
                        <a:spcAft>
                          <a:spcPts val="0"/>
                        </a:spcAft>
                        <a:buNone/>
                      </a:pPr>
                      <a:r>
                        <a:rPr lang="en-US" sz="1800"/>
                        <a:t>Light delay</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Laser scan</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Sound echo</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IR reflect</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EM reflect</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Triangulation</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7E6"/>
                    </a:solidFill>
                  </a:tcPr>
                </a:tc>
              </a:tr>
              <a:tr h="485000">
                <a:tc>
                  <a:txBody>
                    <a:bodyPr/>
                    <a:lstStyle/>
                    <a:p>
                      <a:pPr indent="0" lvl="0" marL="0" rtl="0" algn="l">
                        <a:spcBef>
                          <a:spcPts val="0"/>
                        </a:spcBef>
                        <a:spcAft>
                          <a:spcPts val="0"/>
                        </a:spcAft>
                        <a:buNone/>
                      </a:pPr>
                      <a:r>
                        <a:rPr b="1" lang="en-US" sz="1800"/>
                        <a:t>Range</a:t>
                      </a:r>
                      <a:endParaRPr b="1" sz="1800"/>
                    </a:p>
                  </a:txBody>
                  <a:tcPr marT="63500" marB="63500" marR="63500" marL="63500" anchor="ctr">
                    <a:lnR cap="flat" cmpd="sng" w="9525">
                      <a:solidFill>
                        <a:srgbClr val="000000"/>
                      </a:solidFill>
                      <a:prstDash val="solid"/>
                      <a:round/>
                      <a:headEnd len="sm" w="sm" type="none"/>
                      <a:tailEnd len="sm" w="sm" type="none"/>
                    </a:lnR>
                    <a:solidFill>
                      <a:srgbClr val="A9BECB"/>
                    </a:solidFill>
                  </a:tcPr>
                </a:tc>
                <a:tc>
                  <a:txBody>
                    <a:bodyPr/>
                    <a:lstStyle/>
                    <a:p>
                      <a:pPr indent="0" lvl="0" marL="0" rtl="0" algn="ctr">
                        <a:spcBef>
                          <a:spcPts val="0"/>
                        </a:spcBef>
                        <a:spcAft>
                          <a:spcPts val="0"/>
                        </a:spcAft>
                        <a:buNone/>
                      </a:pPr>
                      <a:r>
                        <a:rPr lang="en-US" sz="1800"/>
                        <a:t>~4m</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0.1–12m</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2cm–4m</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0–100m</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3–10m</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1–5m</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7E6"/>
                    </a:solidFill>
                  </a:tcPr>
                </a:tc>
              </a:tr>
              <a:tr h="485000">
                <a:tc>
                  <a:txBody>
                    <a:bodyPr/>
                    <a:lstStyle/>
                    <a:p>
                      <a:pPr indent="0" lvl="0" marL="0" rtl="0" algn="l">
                        <a:spcBef>
                          <a:spcPts val="0"/>
                        </a:spcBef>
                        <a:spcAft>
                          <a:spcPts val="0"/>
                        </a:spcAft>
                        <a:buNone/>
                      </a:pPr>
                      <a:r>
                        <a:rPr b="1" lang="en-US" sz="1800"/>
                        <a:t>Accuracy</a:t>
                      </a:r>
                      <a:endParaRPr b="1" sz="1800"/>
                    </a:p>
                  </a:txBody>
                  <a:tcPr marT="63500" marB="63500" marR="63500" marL="63500" anchor="ctr">
                    <a:solidFill>
                      <a:srgbClr val="A9BECB"/>
                    </a:solidFill>
                  </a:tcPr>
                </a:tc>
                <a:tc>
                  <a:txBody>
                    <a:bodyPr/>
                    <a:lstStyle/>
                    <a:p>
                      <a:pPr indent="0" lvl="0" marL="0" rtl="0" algn="ctr">
                        <a:spcBef>
                          <a:spcPts val="0"/>
                        </a:spcBef>
                        <a:spcAft>
                          <a:spcPts val="0"/>
                        </a:spcAft>
                        <a:buNone/>
                      </a:pPr>
                      <a:r>
                        <a:rPr lang="en-US" sz="1800"/>
                        <a:t>High</a:t>
                      </a:r>
                      <a:endParaRPr sz="1800"/>
                    </a:p>
                  </a:txBody>
                  <a:tcPr marT="63500" marB="63500" marR="63500" marL="63500" anchor="ctr">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solidFill>
                      <a:srgbClr val="F8F7E6"/>
                    </a:solidFill>
                  </a:tcPr>
                </a:tc>
                <a:tc>
                  <a:txBody>
                    <a:bodyPr/>
                    <a:lstStyle/>
                    <a:p>
                      <a:pPr indent="0" lvl="0" marL="0" rtl="0" algn="ctr">
                        <a:spcBef>
                          <a:spcPts val="0"/>
                        </a:spcBef>
                        <a:spcAft>
                          <a:spcPts val="0"/>
                        </a:spcAft>
                        <a:buNone/>
                      </a:pPr>
                      <a:r>
                        <a:rPr lang="en-US" sz="1800"/>
                        <a:t>Very High</a:t>
                      </a:r>
                      <a:endParaRPr sz="1800"/>
                    </a:p>
                  </a:txBody>
                  <a:tcPr marT="12700" marB="63500" marR="12700" marL="12700" anchor="ctr">
                    <a:lnL cap="flat" cmpd="sng" w="9525">
                      <a:solidFill>
                        <a:srgbClr val="000000"/>
                      </a:solidFill>
                      <a:prstDash val="solid"/>
                      <a:round/>
                      <a:headEnd len="sm" w="sm" type="none"/>
                      <a:tailEnd len="sm" w="sm" type="none"/>
                    </a:lnL>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Mod</a:t>
                      </a:r>
                      <a:endParaRPr sz="1800"/>
                    </a:p>
                  </a:txBody>
                  <a:tcPr marT="63500" marB="63500" marR="63500" marL="63500" anchor="ctr">
                    <a:lnT cap="flat" cmpd="sng" w="9525">
                      <a:solidFill>
                        <a:srgbClr val="000000"/>
                      </a:solidFill>
                      <a:prstDash val="solid"/>
                      <a:round/>
                      <a:headEnd len="sm" w="sm" type="none"/>
                      <a:tailEnd len="sm" w="sm" type="none"/>
                    </a:lnT>
                    <a:solidFill>
                      <a:schemeClr val="lt1"/>
                    </a:solidFill>
                  </a:tcPr>
                </a:tc>
                <a:tc>
                  <a:txBody>
                    <a:bodyPr/>
                    <a:lstStyle/>
                    <a:p>
                      <a:pPr indent="0" lvl="0" marL="0" rtl="0" algn="ctr">
                        <a:spcBef>
                          <a:spcPts val="0"/>
                        </a:spcBef>
                        <a:spcAft>
                          <a:spcPts val="0"/>
                        </a:spcAft>
                        <a:buNone/>
                      </a:pPr>
                      <a:r>
                        <a:rPr lang="en-US" sz="1800"/>
                        <a:t>High</a:t>
                      </a:r>
                      <a:endParaRPr sz="1800"/>
                    </a:p>
                  </a:txBody>
                  <a:tcPr marT="63500" marB="63500" marR="63500" marL="63500" anchor="ctr">
                    <a:lnT cap="flat" cmpd="sng" w="9525">
                      <a:solidFill>
                        <a:srgbClr val="000000"/>
                      </a:solidFill>
                      <a:prstDash val="solid"/>
                      <a:round/>
                      <a:headEnd len="sm" w="sm" type="none"/>
                      <a:tailEnd len="sm" w="sm" type="none"/>
                    </a:lnT>
                    <a:solidFill>
                      <a:schemeClr val="lt1"/>
                    </a:solidFill>
                  </a:tcPr>
                </a:tc>
                <a:tc>
                  <a:txBody>
                    <a:bodyPr/>
                    <a:lstStyle/>
                    <a:p>
                      <a:pPr indent="0" lvl="0" marL="0" rtl="0" algn="ctr">
                        <a:spcBef>
                          <a:spcPts val="0"/>
                        </a:spcBef>
                        <a:spcAft>
                          <a:spcPts val="0"/>
                        </a:spcAft>
                        <a:buNone/>
                      </a:pPr>
                      <a:r>
                        <a:rPr lang="en-US" sz="1800"/>
                        <a:t>High</a:t>
                      </a:r>
                      <a:endParaRPr sz="1800"/>
                    </a:p>
                  </a:txBody>
                  <a:tcPr marT="63500" marB="63500" marR="63500" marL="63500" anchor="ctr">
                    <a:lnT cap="flat" cmpd="sng" w="9525">
                      <a:solidFill>
                        <a:srgbClr val="000000"/>
                      </a:solidFill>
                      <a:prstDash val="solid"/>
                      <a:round/>
                      <a:headEnd len="sm" w="sm" type="none"/>
                      <a:tailEnd len="sm" w="sm" type="none"/>
                    </a:lnT>
                    <a:solidFill>
                      <a:schemeClr val="lt1"/>
                    </a:solidFill>
                  </a:tcPr>
                </a:tc>
                <a:tc>
                  <a:txBody>
                    <a:bodyPr/>
                    <a:lstStyle/>
                    <a:p>
                      <a:pPr indent="0" lvl="0" marL="0" rtl="0" algn="ctr">
                        <a:spcBef>
                          <a:spcPts val="0"/>
                        </a:spcBef>
                        <a:spcAft>
                          <a:spcPts val="0"/>
                        </a:spcAft>
                        <a:buNone/>
                      </a:pPr>
                      <a:r>
                        <a:rPr lang="en-US" sz="1800"/>
                        <a:t>Mod</a:t>
                      </a:r>
                      <a:endParaRPr sz="1800"/>
                    </a:p>
                  </a:txBody>
                  <a:tcPr marT="63500" marB="63500" marR="63500" marL="63500" anchor="ctr">
                    <a:lnT cap="flat" cmpd="sng" w="9525">
                      <a:solidFill>
                        <a:srgbClr val="000000"/>
                      </a:solidFill>
                      <a:prstDash val="solid"/>
                      <a:round/>
                      <a:headEnd len="sm" w="sm" type="none"/>
                      <a:tailEnd len="sm" w="sm" type="none"/>
                    </a:lnT>
                    <a:solidFill>
                      <a:srgbClr val="F8F7E6"/>
                    </a:solidFill>
                  </a:tcPr>
                </a:tc>
              </a:tr>
              <a:tr h="770000">
                <a:tc>
                  <a:txBody>
                    <a:bodyPr/>
                    <a:lstStyle/>
                    <a:p>
                      <a:pPr indent="0" lvl="0" marL="0" rtl="0" algn="l">
                        <a:spcBef>
                          <a:spcPts val="0"/>
                        </a:spcBef>
                        <a:spcAft>
                          <a:spcPts val="0"/>
                        </a:spcAft>
                        <a:buNone/>
                      </a:pPr>
                      <a:r>
                        <a:rPr b="1" lang="en-US" sz="1800"/>
                        <a:t>Field of View</a:t>
                      </a:r>
                      <a:endParaRPr b="1" sz="1800"/>
                    </a:p>
                  </a:txBody>
                  <a:tcPr marT="63500" marB="63500" marR="63500" marL="63500" anchor="ctr">
                    <a:solidFill>
                      <a:srgbClr val="A9BECB"/>
                    </a:solidFill>
                  </a:tcPr>
                </a:tc>
                <a:tc>
                  <a:txBody>
                    <a:bodyPr/>
                    <a:lstStyle/>
                    <a:p>
                      <a:pPr indent="0" lvl="0" marL="0" rtl="0" algn="ctr">
                        <a:spcBef>
                          <a:spcPts val="0"/>
                        </a:spcBef>
                        <a:spcAft>
                          <a:spcPts val="0"/>
                        </a:spcAft>
                        <a:buNone/>
                      </a:pPr>
                      <a:r>
                        <a:rPr lang="en-US" sz="1800"/>
                        <a:t>Var</a:t>
                      </a:r>
                      <a:endParaRPr sz="1800"/>
                    </a:p>
                  </a:txBody>
                  <a:tcPr marT="63500" marB="63500" marR="63500" marL="63500" anchor="ctr">
                    <a:solidFill>
                      <a:srgbClr val="F8F7E6"/>
                    </a:solidFill>
                  </a:tcPr>
                </a:tc>
                <a:tc>
                  <a:txBody>
                    <a:bodyPr/>
                    <a:lstStyle/>
                    <a:p>
                      <a:pPr indent="0" lvl="0" marL="0" rtl="0" algn="ctr">
                        <a:spcBef>
                          <a:spcPts val="0"/>
                        </a:spcBef>
                        <a:spcAft>
                          <a:spcPts val="0"/>
                        </a:spcAft>
                        <a:buNone/>
                      </a:pPr>
                      <a:r>
                        <a:rPr lang="en-US" sz="1800"/>
                        <a:t>Wide</a:t>
                      </a:r>
                      <a:endParaRPr sz="1800"/>
                    </a:p>
                  </a:txBody>
                  <a:tcPr marT="63500" marB="63500" marR="63500" marL="63500" anchor="ctr">
                    <a:lnT cap="flat" cmpd="sng" w="9525">
                      <a:solidFill>
                        <a:srgbClr val="000000"/>
                      </a:solidFill>
                      <a:prstDash val="solid"/>
                      <a:round/>
                      <a:headEnd len="sm" w="sm" type="none"/>
                      <a:tailEnd len="sm" w="sm" type="none"/>
                    </a:lnT>
                    <a:solidFill>
                      <a:schemeClr val="lt1"/>
                    </a:solidFill>
                  </a:tcPr>
                </a:tc>
                <a:tc>
                  <a:txBody>
                    <a:bodyPr/>
                    <a:lstStyle/>
                    <a:p>
                      <a:pPr indent="0" lvl="0" marL="0" rtl="0" algn="ctr">
                        <a:spcBef>
                          <a:spcPts val="0"/>
                        </a:spcBef>
                        <a:spcAft>
                          <a:spcPts val="0"/>
                        </a:spcAft>
                        <a:buNone/>
                      </a:pPr>
                      <a:r>
                        <a:rPr lang="en-US" sz="1800"/>
                        <a:t>Narrow</a:t>
                      </a:r>
                      <a:endParaRPr sz="1800"/>
                    </a:p>
                  </a:txBody>
                  <a:tcPr marT="63500" marB="63500" marR="63500" marL="63500" anchor="ctr">
                    <a:solidFill>
                      <a:schemeClr val="lt1"/>
                    </a:solidFill>
                  </a:tcPr>
                </a:tc>
                <a:tc>
                  <a:txBody>
                    <a:bodyPr/>
                    <a:lstStyle/>
                    <a:p>
                      <a:pPr indent="0" lvl="0" marL="0" rtl="0" algn="ctr">
                        <a:spcBef>
                          <a:spcPts val="0"/>
                        </a:spcBef>
                        <a:spcAft>
                          <a:spcPts val="0"/>
                        </a:spcAft>
                        <a:buNone/>
                      </a:pPr>
                      <a:r>
                        <a:rPr lang="en-US" sz="1800"/>
                        <a:t>Var</a:t>
                      </a:r>
                      <a:endParaRPr sz="1800"/>
                    </a:p>
                  </a:txBody>
                  <a:tcPr marT="63500" marB="63500" marR="63500" marL="63500" anchor="ctr">
                    <a:solidFill>
                      <a:schemeClr val="lt1"/>
                    </a:solidFill>
                  </a:tcPr>
                </a:tc>
                <a:tc>
                  <a:txBody>
                    <a:bodyPr/>
                    <a:lstStyle/>
                    <a:p>
                      <a:pPr indent="0" lvl="0" marL="0" rtl="0" algn="ctr">
                        <a:spcBef>
                          <a:spcPts val="0"/>
                        </a:spcBef>
                        <a:spcAft>
                          <a:spcPts val="0"/>
                        </a:spcAft>
                        <a:buNone/>
                      </a:pPr>
                      <a:r>
                        <a:rPr lang="en-US" sz="1800"/>
                        <a:t>Wide</a:t>
                      </a:r>
                      <a:endParaRPr sz="1800"/>
                    </a:p>
                  </a:txBody>
                  <a:tcPr marT="63500" marB="63500" marR="63500" marL="63500" anchor="ctr">
                    <a:solidFill>
                      <a:schemeClr val="lt1"/>
                    </a:solidFill>
                  </a:tcPr>
                </a:tc>
                <a:tc>
                  <a:txBody>
                    <a:bodyPr/>
                    <a:lstStyle/>
                    <a:p>
                      <a:pPr indent="0" lvl="0" marL="0" rtl="0" algn="ctr">
                        <a:spcBef>
                          <a:spcPts val="0"/>
                        </a:spcBef>
                        <a:spcAft>
                          <a:spcPts val="0"/>
                        </a:spcAft>
                        <a:buNone/>
                      </a:pPr>
                      <a:r>
                        <a:rPr lang="en-US" sz="1800"/>
                        <a:t>Narrow</a:t>
                      </a:r>
                      <a:endParaRPr sz="1800"/>
                    </a:p>
                  </a:txBody>
                  <a:tcPr marT="63500" marB="63500" marR="63500" marL="63500" anchor="ctr">
                    <a:solidFill>
                      <a:srgbClr val="F8F7E6"/>
                    </a:solidFill>
                  </a:tcPr>
                </a:tc>
              </a:tr>
              <a:tr h="485000">
                <a:tc>
                  <a:txBody>
                    <a:bodyPr/>
                    <a:lstStyle/>
                    <a:p>
                      <a:pPr indent="0" lvl="0" marL="0" rtl="0" algn="l">
                        <a:spcBef>
                          <a:spcPts val="0"/>
                        </a:spcBef>
                        <a:spcAft>
                          <a:spcPts val="0"/>
                        </a:spcAft>
                        <a:buNone/>
                      </a:pPr>
                      <a:r>
                        <a:rPr b="1" lang="en-US" sz="1800"/>
                        <a:t>Robust</a:t>
                      </a:r>
                      <a:endParaRPr b="1" sz="1800"/>
                    </a:p>
                  </a:txBody>
                  <a:tcPr marT="63500" marB="63500" marR="63500" marL="63500" anchor="ctr">
                    <a:solidFill>
                      <a:srgbClr val="A9BECB"/>
                    </a:solidFill>
                  </a:tcPr>
                </a:tc>
                <a:tc>
                  <a:txBody>
                    <a:bodyPr/>
                    <a:lstStyle/>
                    <a:p>
                      <a:pPr indent="0" lvl="0" marL="0" rtl="0" algn="ctr">
                        <a:spcBef>
                          <a:spcPts val="0"/>
                        </a:spcBef>
                        <a:spcAft>
                          <a:spcPts val="0"/>
                        </a:spcAft>
                        <a:buNone/>
                      </a:pPr>
                      <a:r>
                        <a:rPr lang="en-US" sz="1800"/>
                        <a:t>Good</a:t>
                      </a:r>
                      <a:endParaRPr sz="1800"/>
                    </a:p>
                  </a:txBody>
                  <a:tcPr marT="63500" marB="63500" marR="63500" marL="63500" anchor="ctr">
                    <a:solidFill>
                      <a:srgbClr val="F8F7E6"/>
                    </a:solidFill>
                  </a:tcPr>
                </a:tc>
                <a:tc>
                  <a:txBody>
                    <a:bodyPr/>
                    <a:lstStyle/>
                    <a:p>
                      <a:pPr indent="0" lvl="0" marL="0" rtl="0" algn="ctr">
                        <a:spcBef>
                          <a:spcPts val="0"/>
                        </a:spcBef>
                        <a:spcAft>
                          <a:spcPts val="0"/>
                        </a:spcAft>
                        <a:buNone/>
                      </a:pPr>
                      <a:r>
                        <a:rPr lang="en-US" sz="1800"/>
                        <a:t>Good</a:t>
                      </a:r>
                      <a:endParaRPr sz="1800"/>
                    </a:p>
                  </a:txBody>
                  <a:tcPr marT="63500" marB="63500" marR="63500" marL="63500" anchor="ctr">
                    <a:solidFill>
                      <a:schemeClr val="lt1"/>
                    </a:solidFill>
                  </a:tcPr>
                </a:tc>
                <a:tc>
                  <a:txBody>
                    <a:bodyPr/>
                    <a:lstStyle/>
                    <a:p>
                      <a:pPr indent="0" lvl="0" marL="0" rtl="0" algn="ctr">
                        <a:spcBef>
                          <a:spcPts val="0"/>
                        </a:spcBef>
                        <a:spcAft>
                          <a:spcPts val="0"/>
                        </a:spcAft>
                        <a:buNone/>
                      </a:pPr>
                      <a:r>
                        <a:rPr lang="en-US" sz="1800"/>
                        <a:t>Good</a:t>
                      </a:r>
                      <a:endParaRPr sz="1800"/>
                    </a:p>
                  </a:txBody>
                  <a:tcPr marT="63500" marB="63500" marR="63500" marL="63500" anchor="ctr">
                    <a:solidFill>
                      <a:schemeClr val="lt1"/>
                    </a:solidFill>
                  </a:tcPr>
                </a:tc>
                <a:tc>
                  <a:txBody>
                    <a:bodyPr/>
                    <a:lstStyle/>
                    <a:p>
                      <a:pPr indent="0" lvl="0" marL="0" rtl="0" algn="ctr">
                        <a:spcBef>
                          <a:spcPts val="0"/>
                        </a:spcBef>
                        <a:spcAft>
                          <a:spcPts val="0"/>
                        </a:spcAft>
                        <a:buNone/>
                      </a:pPr>
                      <a:r>
                        <a:rPr lang="en-US" sz="1800"/>
                        <a:t>Med</a:t>
                      </a:r>
                      <a:endParaRPr sz="1800"/>
                    </a:p>
                  </a:txBody>
                  <a:tcPr marT="63500" marB="63500" marR="63500" marL="63500" anchor="ctr">
                    <a:solidFill>
                      <a:schemeClr val="lt1"/>
                    </a:solidFill>
                  </a:tcPr>
                </a:tc>
                <a:tc>
                  <a:txBody>
                    <a:bodyPr/>
                    <a:lstStyle/>
                    <a:p>
                      <a:pPr indent="0" lvl="0" marL="0" rtl="0" algn="ctr">
                        <a:spcBef>
                          <a:spcPts val="0"/>
                        </a:spcBef>
                        <a:spcAft>
                          <a:spcPts val="0"/>
                        </a:spcAft>
                        <a:buNone/>
                      </a:pPr>
                      <a:r>
                        <a:rPr lang="en-US" sz="1800"/>
                        <a:t>Med</a:t>
                      </a:r>
                      <a:endParaRPr sz="1800"/>
                    </a:p>
                  </a:txBody>
                  <a:tcPr marT="63500" marB="63500" marR="63500" marL="63500" anchor="ctr">
                    <a:solidFill>
                      <a:schemeClr val="lt1"/>
                    </a:solidFill>
                  </a:tcPr>
                </a:tc>
                <a:tc>
                  <a:txBody>
                    <a:bodyPr/>
                    <a:lstStyle/>
                    <a:p>
                      <a:pPr indent="0" lvl="0" marL="0" rtl="0" algn="ctr">
                        <a:spcBef>
                          <a:spcPts val="0"/>
                        </a:spcBef>
                        <a:spcAft>
                          <a:spcPts val="0"/>
                        </a:spcAft>
                        <a:buNone/>
                      </a:pPr>
                      <a:r>
                        <a:rPr lang="en-US" sz="1800"/>
                        <a:t>Med</a:t>
                      </a:r>
                      <a:endParaRPr sz="1800"/>
                    </a:p>
                  </a:txBody>
                  <a:tcPr marT="63500" marB="63500" marR="63500" marL="63500" anchor="ctr">
                    <a:solidFill>
                      <a:srgbClr val="F8F7E6"/>
                    </a:solidFill>
                  </a:tcPr>
                </a:tc>
              </a:tr>
              <a:tr h="485000">
                <a:tc>
                  <a:txBody>
                    <a:bodyPr/>
                    <a:lstStyle/>
                    <a:p>
                      <a:pPr indent="0" lvl="0" marL="0" rtl="0" algn="l">
                        <a:spcBef>
                          <a:spcPts val="0"/>
                        </a:spcBef>
                        <a:spcAft>
                          <a:spcPts val="0"/>
                        </a:spcAft>
                        <a:buNone/>
                      </a:pPr>
                      <a:r>
                        <a:rPr b="1" lang="en-US" sz="1800"/>
                        <a:t>Cost</a:t>
                      </a:r>
                      <a:endParaRPr b="1" sz="1800"/>
                    </a:p>
                  </a:txBody>
                  <a:tcPr marT="63500" marB="63500" marR="63500" marL="63500" anchor="ctr">
                    <a:solidFill>
                      <a:srgbClr val="A9BECB"/>
                    </a:solidFill>
                  </a:tcPr>
                </a:tc>
                <a:tc>
                  <a:txBody>
                    <a:bodyPr/>
                    <a:lstStyle/>
                    <a:p>
                      <a:pPr indent="0" lvl="0" marL="0" rtl="0" algn="ctr">
                        <a:spcBef>
                          <a:spcPts val="0"/>
                        </a:spcBef>
                        <a:spcAft>
                          <a:spcPts val="0"/>
                        </a:spcAft>
                        <a:buNone/>
                      </a:pPr>
                      <a:r>
                        <a:rPr lang="en-US" sz="1800"/>
                        <a:t>Med</a:t>
                      </a:r>
                      <a:endParaRPr sz="1800"/>
                    </a:p>
                  </a:txBody>
                  <a:tcPr marT="63500" marB="63500" marR="63500" marL="63500" anchor="ctr">
                    <a:solidFill>
                      <a:srgbClr val="F8F7E6"/>
                    </a:solidFill>
                  </a:tcPr>
                </a:tc>
                <a:tc>
                  <a:txBody>
                    <a:bodyPr/>
                    <a:lstStyle/>
                    <a:p>
                      <a:pPr indent="0" lvl="0" marL="0" rtl="0" algn="ctr">
                        <a:spcBef>
                          <a:spcPts val="0"/>
                        </a:spcBef>
                        <a:spcAft>
                          <a:spcPts val="0"/>
                        </a:spcAft>
                        <a:buNone/>
                      </a:pPr>
                      <a:r>
                        <a:rPr lang="en-US" sz="1800"/>
                        <a:t>High</a:t>
                      </a:r>
                      <a:endParaRPr sz="1800"/>
                    </a:p>
                  </a:txBody>
                  <a:tcPr marT="63500" marB="63500" marR="63500" marL="63500" anchor="ctr">
                    <a:solidFill>
                      <a:schemeClr val="lt1"/>
                    </a:solidFill>
                  </a:tcPr>
                </a:tc>
                <a:tc>
                  <a:txBody>
                    <a:bodyPr/>
                    <a:lstStyle/>
                    <a:p>
                      <a:pPr indent="0" lvl="0" marL="0" rtl="0" algn="ctr">
                        <a:spcBef>
                          <a:spcPts val="0"/>
                        </a:spcBef>
                        <a:spcAft>
                          <a:spcPts val="0"/>
                        </a:spcAft>
                        <a:buNone/>
                      </a:pPr>
                      <a:r>
                        <a:rPr lang="en-US" sz="1800"/>
                        <a:t>Low</a:t>
                      </a:r>
                      <a:endParaRPr sz="1800"/>
                    </a:p>
                  </a:txBody>
                  <a:tcPr marT="63500" marB="63500" marR="63500" marL="63500" anchor="ctr">
                    <a:solidFill>
                      <a:schemeClr val="lt1"/>
                    </a:solidFill>
                  </a:tcPr>
                </a:tc>
                <a:tc>
                  <a:txBody>
                    <a:bodyPr/>
                    <a:lstStyle/>
                    <a:p>
                      <a:pPr indent="0" lvl="0" marL="0" rtl="0" algn="ctr">
                        <a:spcBef>
                          <a:spcPts val="0"/>
                        </a:spcBef>
                        <a:spcAft>
                          <a:spcPts val="0"/>
                        </a:spcAft>
                        <a:buNone/>
                      </a:pPr>
                      <a:r>
                        <a:rPr lang="en-US" sz="1800"/>
                        <a:t>Med</a:t>
                      </a:r>
                      <a:endParaRPr sz="1800"/>
                    </a:p>
                  </a:txBody>
                  <a:tcPr marT="63500" marB="63500" marR="63500" marL="63500" anchor="ctr">
                    <a:solidFill>
                      <a:schemeClr val="lt1"/>
                    </a:solidFill>
                  </a:tcPr>
                </a:tc>
                <a:tc>
                  <a:txBody>
                    <a:bodyPr/>
                    <a:lstStyle/>
                    <a:p>
                      <a:pPr indent="0" lvl="0" marL="0" rtl="0" algn="ctr">
                        <a:spcBef>
                          <a:spcPts val="0"/>
                        </a:spcBef>
                        <a:spcAft>
                          <a:spcPts val="0"/>
                        </a:spcAft>
                        <a:buNone/>
                      </a:pPr>
                      <a:r>
                        <a:rPr lang="en-US" sz="1800"/>
                        <a:t>High</a:t>
                      </a:r>
                      <a:endParaRPr sz="1800"/>
                    </a:p>
                  </a:txBody>
                  <a:tcPr marT="63500" marB="63500" marR="63500" marL="63500" anchor="ctr">
                    <a:solidFill>
                      <a:schemeClr val="lt1"/>
                    </a:solidFill>
                  </a:tcPr>
                </a:tc>
                <a:tc>
                  <a:txBody>
                    <a:bodyPr/>
                    <a:lstStyle/>
                    <a:p>
                      <a:pPr indent="0" lvl="0" marL="0" rtl="0" algn="ctr">
                        <a:spcBef>
                          <a:spcPts val="0"/>
                        </a:spcBef>
                        <a:spcAft>
                          <a:spcPts val="0"/>
                        </a:spcAft>
                        <a:buNone/>
                      </a:pPr>
                      <a:r>
                        <a:rPr lang="en-US" sz="1800"/>
                        <a:t>Low</a:t>
                      </a:r>
                      <a:endParaRPr sz="1800"/>
                    </a:p>
                  </a:txBody>
                  <a:tcPr marT="63500" marB="63500" marR="63500" marL="63500" anchor="ctr">
                    <a:solidFill>
                      <a:srgbClr val="F8F7E6"/>
                    </a:solidFill>
                  </a:tcPr>
                </a:tc>
              </a:tr>
              <a:tr h="485000">
                <a:tc>
                  <a:txBody>
                    <a:bodyPr/>
                    <a:lstStyle/>
                    <a:p>
                      <a:pPr indent="0" lvl="0" marL="0" rtl="0" algn="l">
                        <a:spcBef>
                          <a:spcPts val="0"/>
                        </a:spcBef>
                        <a:spcAft>
                          <a:spcPts val="0"/>
                        </a:spcAft>
                        <a:buNone/>
                      </a:pPr>
                      <a:r>
                        <a:rPr b="1" lang="en-US" sz="1800"/>
                        <a:t>Power</a:t>
                      </a:r>
                      <a:endParaRPr b="1" sz="1800"/>
                    </a:p>
                  </a:txBody>
                  <a:tcPr marT="63500" marB="63500" marR="63500" marL="63500" anchor="ctr">
                    <a:solidFill>
                      <a:srgbClr val="A9BECB"/>
                    </a:solidFill>
                  </a:tcPr>
                </a:tc>
                <a:tc>
                  <a:txBody>
                    <a:bodyPr/>
                    <a:lstStyle/>
                    <a:p>
                      <a:pPr indent="0" lvl="0" marL="0" rtl="0" algn="ctr">
                        <a:spcBef>
                          <a:spcPts val="0"/>
                        </a:spcBef>
                        <a:spcAft>
                          <a:spcPts val="0"/>
                        </a:spcAft>
                        <a:buNone/>
                      </a:pPr>
                      <a:r>
                        <a:rPr lang="en-US" sz="1800"/>
                        <a:t>Low</a:t>
                      </a:r>
                      <a:endParaRPr sz="1800"/>
                    </a:p>
                  </a:txBody>
                  <a:tcPr marT="63500" marB="63500" marR="63500" marL="63500" anchor="ctr">
                    <a:solidFill>
                      <a:srgbClr val="F8F7E6"/>
                    </a:solidFill>
                  </a:tcPr>
                </a:tc>
                <a:tc>
                  <a:txBody>
                    <a:bodyPr/>
                    <a:lstStyle/>
                    <a:p>
                      <a:pPr indent="0" lvl="0" marL="0" rtl="0" algn="ctr">
                        <a:spcBef>
                          <a:spcPts val="0"/>
                        </a:spcBef>
                        <a:spcAft>
                          <a:spcPts val="0"/>
                        </a:spcAft>
                        <a:buNone/>
                      </a:pPr>
                      <a:r>
                        <a:rPr lang="en-US" sz="1800"/>
                        <a:t>Med</a:t>
                      </a:r>
                      <a:endParaRPr sz="1800"/>
                    </a:p>
                  </a:txBody>
                  <a:tcPr marT="63500" marB="63500" marR="63500" marL="63500" anchor="ctr">
                    <a:solidFill>
                      <a:schemeClr val="lt1"/>
                    </a:solidFill>
                  </a:tcPr>
                </a:tc>
                <a:tc>
                  <a:txBody>
                    <a:bodyPr/>
                    <a:lstStyle/>
                    <a:p>
                      <a:pPr indent="0" lvl="0" marL="0" rtl="0" algn="ctr">
                        <a:spcBef>
                          <a:spcPts val="0"/>
                        </a:spcBef>
                        <a:spcAft>
                          <a:spcPts val="0"/>
                        </a:spcAft>
                        <a:buNone/>
                      </a:pPr>
                      <a:r>
                        <a:rPr lang="en-US" sz="1800"/>
                        <a:t>Low</a:t>
                      </a:r>
                      <a:endParaRPr sz="1800"/>
                    </a:p>
                  </a:txBody>
                  <a:tcPr marT="63500" marB="63500" marR="63500" marL="63500" anchor="ctr">
                    <a:solidFill>
                      <a:schemeClr val="lt1"/>
                    </a:solidFill>
                  </a:tcPr>
                </a:tc>
                <a:tc>
                  <a:txBody>
                    <a:bodyPr/>
                    <a:lstStyle/>
                    <a:p>
                      <a:pPr indent="0" lvl="0" marL="0" rtl="0" algn="ctr">
                        <a:spcBef>
                          <a:spcPts val="0"/>
                        </a:spcBef>
                        <a:spcAft>
                          <a:spcPts val="0"/>
                        </a:spcAft>
                        <a:buNone/>
                      </a:pPr>
                      <a:r>
                        <a:rPr lang="en-US" sz="1800"/>
                        <a:t>Low</a:t>
                      </a:r>
                      <a:endParaRPr sz="1800"/>
                    </a:p>
                  </a:txBody>
                  <a:tcPr marT="63500" marB="63500" marR="63500" marL="63500" anchor="ctr">
                    <a:solidFill>
                      <a:schemeClr val="lt1"/>
                    </a:solidFill>
                  </a:tcPr>
                </a:tc>
                <a:tc>
                  <a:txBody>
                    <a:bodyPr/>
                    <a:lstStyle/>
                    <a:p>
                      <a:pPr indent="0" lvl="0" marL="0" rtl="0" algn="ctr">
                        <a:spcBef>
                          <a:spcPts val="0"/>
                        </a:spcBef>
                        <a:spcAft>
                          <a:spcPts val="0"/>
                        </a:spcAft>
                        <a:buNone/>
                      </a:pPr>
                      <a:r>
                        <a:rPr lang="en-US" sz="1800"/>
                        <a:t>Low</a:t>
                      </a:r>
                      <a:endParaRPr sz="1800"/>
                    </a:p>
                  </a:txBody>
                  <a:tcPr marT="63500" marB="63500" marR="63500" marL="63500" anchor="ctr">
                    <a:solidFill>
                      <a:schemeClr val="lt1"/>
                    </a:solidFill>
                  </a:tcPr>
                </a:tc>
                <a:tc>
                  <a:txBody>
                    <a:bodyPr/>
                    <a:lstStyle/>
                    <a:p>
                      <a:pPr indent="0" lvl="0" marL="0" rtl="0" algn="ctr">
                        <a:spcBef>
                          <a:spcPts val="0"/>
                        </a:spcBef>
                        <a:spcAft>
                          <a:spcPts val="0"/>
                        </a:spcAft>
                        <a:buNone/>
                      </a:pPr>
                      <a:r>
                        <a:rPr lang="en-US" sz="1800"/>
                        <a:t>Low</a:t>
                      </a:r>
                      <a:endParaRPr sz="1800"/>
                    </a:p>
                  </a:txBody>
                  <a:tcPr marT="63500" marB="63500" marR="63500" marL="63500" anchor="ctr">
                    <a:solidFill>
                      <a:srgbClr val="F8F7E6"/>
                    </a:solidFill>
                  </a:tcPr>
                </a:tc>
              </a:tr>
              <a:tr h="770000">
                <a:tc>
                  <a:txBody>
                    <a:bodyPr/>
                    <a:lstStyle/>
                    <a:p>
                      <a:pPr indent="0" lvl="0" marL="0" rtl="0" algn="l">
                        <a:spcBef>
                          <a:spcPts val="0"/>
                        </a:spcBef>
                        <a:spcAft>
                          <a:spcPts val="0"/>
                        </a:spcAft>
                        <a:buNone/>
                      </a:pPr>
                      <a:r>
                        <a:rPr b="1" lang="en-US" sz="1800"/>
                        <a:t>Integration</a:t>
                      </a:r>
                      <a:endParaRPr b="1" sz="1800"/>
                    </a:p>
                  </a:txBody>
                  <a:tcPr marT="63500" marB="63500" marR="63500" marL="63500" anchor="ctr">
                    <a:solidFill>
                      <a:srgbClr val="A9BECB"/>
                    </a:solidFill>
                  </a:tcPr>
                </a:tc>
                <a:tc>
                  <a:txBody>
                    <a:bodyPr/>
                    <a:lstStyle/>
                    <a:p>
                      <a:pPr indent="0" lvl="0" marL="0" rtl="0" algn="ctr">
                        <a:spcBef>
                          <a:spcPts val="0"/>
                        </a:spcBef>
                        <a:spcAft>
                          <a:spcPts val="0"/>
                        </a:spcAft>
                        <a:buNone/>
                      </a:pPr>
                      <a:r>
                        <a:rPr lang="en-US" sz="1800"/>
                        <a:t>Easy</a:t>
                      </a:r>
                      <a:endParaRPr sz="1800"/>
                    </a:p>
                  </a:txBody>
                  <a:tcPr marT="63500" marB="63500" marR="63500" marL="63500" anchor="ctr">
                    <a:lnB cap="flat" cmpd="sng" w="9525">
                      <a:solidFill>
                        <a:srgbClr val="000000"/>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Mod</a:t>
                      </a:r>
                      <a:endParaRPr sz="1800"/>
                    </a:p>
                  </a:txBody>
                  <a:tcPr marT="63500" marB="63500" marR="63500" marL="63500" anchor="ctr">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Easy</a:t>
                      </a:r>
                      <a:endParaRPr sz="1800"/>
                    </a:p>
                  </a:txBody>
                  <a:tcPr marT="63500" marB="63500" marR="63500" marL="63500" anchor="ctr">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Easy</a:t>
                      </a:r>
                      <a:endParaRPr sz="1800"/>
                    </a:p>
                  </a:txBody>
                  <a:tcPr marT="63500" marB="63500" marR="63500" marL="63500" anchor="ctr">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Hard</a:t>
                      </a:r>
                      <a:endParaRPr sz="1800"/>
                    </a:p>
                  </a:txBody>
                  <a:tcPr marT="63500" marB="63500" marR="63500" marL="63500" anchor="ctr">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Easy</a:t>
                      </a:r>
                      <a:endParaRPr sz="1800"/>
                    </a:p>
                  </a:txBody>
                  <a:tcPr marT="63500" marB="63500" marR="63500" marL="63500" anchor="ctr">
                    <a:lnB cap="flat" cmpd="sng" w="9525">
                      <a:solidFill>
                        <a:srgbClr val="000000"/>
                      </a:solidFill>
                      <a:prstDash val="solid"/>
                      <a:round/>
                      <a:headEnd len="sm" w="sm" type="none"/>
                      <a:tailEnd len="sm" w="sm" type="none"/>
                    </a:lnB>
                    <a:solidFill>
                      <a:srgbClr val="F8F7E6"/>
                    </a:solidFill>
                  </a:tcPr>
                </a:tc>
              </a:tr>
              <a:tr h="1260000">
                <a:tc>
                  <a:txBody>
                    <a:bodyPr/>
                    <a:lstStyle/>
                    <a:p>
                      <a:pPr indent="0" lvl="0" marL="0" rtl="0" algn="l">
                        <a:spcBef>
                          <a:spcPts val="0"/>
                        </a:spcBef>
                        <a:spcAft>
                          <a:spcPts val="0"/>
                        </a:spcAft>
                        <a:buNone/>
                      </a:pPr>
                      <a:r>
                        <a:rPr b="1" lang="en-US" sz="1800"/>
                        <a:t>Pros</a:t>
                      </a:r>
                      <a:endParaRPr b="1" sz="1800"/>
                    </a:p>
                  </a:txBody>
                  <a:tcPr marT="63500" marB="63500" marR="63500" marL="63500" anchor="ctr">
                    <a:lnR cap="flat" cmpd="sng" w="9525">
                      <a:solidFill>
                        <a:srgbClr val="000000"/>
                      </a:solidFill>
                      <a:prstDash val="solid"/>
                      <a:round/>
                      <a:headEnd len="sm" w="sm" type="none"/>
                      <a:tailEnd len="sm" w="sm" type="none"/>
                    </a:lnR>
                    <a:solidFill>
                      <a:srgbClr val="A9BECB"/>
                    </a:solidFill>
                  </a:tcPr>
                </a:tc>
                <a:tc>
                  <a:txBody>
                    <a:bodyPr/>
                    <a:lstStyle/>
                    <a:p>
                      <a:pPr indent="0" lvl="0" marL="0" rtl="0" algn="ctr">
                        <a:spcBef>
                          <a:spcPts val="0"/>
                        </a:spcBef>
                        <a:spcAft>
                          <a:spcPts val="0"/>
                        </a:spcAft>
                        <a:buNone/>
                      </a:pPr>
                      <a:r>
                        <a:rPr lang="en-US" sz="1800"/>
                        <a:t>Precise, fast</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3D mapping</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Low cost; works in dark</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Fast; versatile</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Detects moving; wide cover</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Effective for ground</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7E6"/>
                    </a:solidFill>
                  </a:tcPr>
                </a:tc>
              </a:tr>
              <a:tr h="1260000">
                <a:tc>
                  <a:txBody>
                    <a:bodyPr/>
                    <a:lstStyle/>
                    <a:p>
                      <a:pPr indent="0" lvl="0" marL="0" rtl="0" algn="l">
                        <a:spcBef>
                          <a:spcPts val="0"/>
                        </a:spcBef>
                        <a:spcAft>
                          <a:spcPts val="0"/>
                        </a:spcAft>
                        <a:buNone/>
                      </a:pPr>
                      <a:r>
                        <a:rPr b="1" lang="en-US" sz="1800"/>
                        <a:t>Cons</a:t>
                      </a:r>
                      <a:endParaRPr b="1" sz="1800"/>
                    </a:p>
                  </a:txBody>
                  <a:tcPr marT="63500" marB="63500" marR="63500" marL="63500" anchor="ctr">
                    <a:lnR cap="flat" cmpd="sng" w="9525">
                      <a:solidFill>
                        <a:srgbClr val="000000"/>
                      </a:solidFill>
                      <a:prstDash val="solid"/>
                      <a:round/>
                      <a:headEnd len="sm" w="sm" type="none"/>
                      <a:tailEnd len="sm" w="sm" type="none"/>
                    </a:lnR>
                    <a:solidFill>
                      <a:srgbClr val="A9BECB"/>
                    </a:solidFill>
                  </a:tcPr>
                </a:tc>
                <a:tc>
                  <a:txBody>
                    <a:bodyPr/>
                    <a:lstStyle/>
                    <a:p>
                      <a:pPr indent="0" lvl="0" marL="0" rtl="0" algn="ctr">
                        <a:spcBef>
                          <a:spcPts val="0"/>
                        </a:spcBef>
                        <a:spcAft>
                          <a:spcPts val="0"/>
                        </a:spcAft>
                        <a:buNone/>
                      </a:pPr>
                      <a:r>
                        <a:rPr lang="en-US" sz="1800"/>
                        <a:t>Timing critical; range limited</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Complex; costly</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Noise sensitive; low res</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Light dependent</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Weather sensitive; complex</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Limited range; narrow FoV</a:t>
                      </a:r>
                      <a:endParaRPr sz="1800"/>
                    </a:p>
                  </a:txBody>
                  <a:tcPr marT="12700" marB="63500" marR="12700" marL="127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7E6"/>
                    </a:solidFil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LENOVO</dc:creator>
</cp:coreProperties>
</file>